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59" r:id="rId2"/>
    <p:sldId id="319" r:id="rId3"/>
    <p:sldId id="316" r:id="rId4"/>
    <p:sldId id="298" r:id="rId5"/>
    <p:sldId id="317" r:id="rId6"/>
    <p:sldId id="300" r:id="rId7"/>
    <p:sldId id="303" r:id="rId8"/>
    <p:sldId id="301" r:id="rId9"/>
    <p:sldId id="302" r:id="rId10"/>
    <p:sldId id="292" r:id="rId11"/>
    <p:sldId id="318" r:id="rId12"/>
    <p:sldId id="291" r:id="rId13"/>
    <p:sldId id="313" r:id="rId14"/>
    <p:sldId id="315" r:id="rId15"/>
    <p:sldId id="312" r:id="rId16"/>
    <p:sldId id="314" r:id="rId17"/>
    <p:sldId id="305" r:id="rId18"/>
    <p:sldId id="306" r:id="rId19"/>
    <p:sldId id="307" r:id="rId20"/>
    <p:sldId id="309" r:id="rId21"/>
    <p:sldId id="308" r:id="rId22"/>
    <p:sldId id="310" r:id="rId23"/>
    <p:sldId id="311" r:id="rId24"/>
    <p:sldId id="320" r:id="rId25"/>
    <p:sldId id="321" r:id="rId26"/>
    <p:sldId id="322" r:id="rId27"/>
    <p:sldId id="323" r:id="rId28"/>
    <p:sldId id="324" r:id="rId29"/>
    <p:sldId id="325" r:id="rId30"/>
    <p:sldId id="326" r:id="rId31"/>
    <p:sldId id="327" r:id="rId32"/>
    <p:sldId id="328" r:id="rId33"/>
    <p:sldId id="329" r:id="rId34"/>
    <p:sldId id="330" r:id="rId35"/>
    <p:sldId id="331" r:id="rId36"/>
    <p:sldId id="333" r:id="rId37"/>
  </p:sldIdLst>
  <p:sldSz cx="13004800" cy="9753600"/>
  <p:notesSz cx="6858000" cy="9144000"/>
  <p:defaultTextStyle>
    <a:lvl1pPr algn="ctr" defTabSz="584200">
      <a:defRPr sz="3600">
        <a:solidFill>
          <a:srgbClr val="535353"/>
        </a:solidFill>
        <a:latin typeface="+mn-lt"/>
        <a:ea typeface="+mn-ea"/>
        <a:cs typeface="+mn-cs"/>
        <a:sym typeface="Gill Sans Light"/>
      </a:defRPr>
    </a:lvl1pPr>
    <a:lvl2pPr indent="228600" algn="ctr" defTabSz="584200">
      <a:defRPr sz="3600">
        <a:solidFill>
          <a:srgbClr val="535353"/>
        </a:solidFill>
        <a:latin typeface="+mn-lt"/>
        <a:ea typeface="+mn-ea"/>
        <a:cs typeface="+mn-cs"/>
        <a:sym typeface="Gill Sans Light"/>
      </a:defRPr>
    </a:lvl2pPr>
    <a:lvl3pPr indent="457200" algn="ctr" defTabSz="584200">
      <a:defRPr sz="3600">
        <a:solidFill>
          <a:srgbClr val="535353"/>
        </a:solidFill>
        <a:latin typeface="+mn-lt"/>
        <a:ea typeface="+mn-ea"/>
        <a:cs typeface="+mn-cs"/>
        <a:sym typeface="Gill Sans Light"/>
      </a:defRPr>
    </a:lvl3pPr>
    <a:lvl4pPr indent="685800" algn="ctr" defTabSz="584200">
      <a:defRPr sz="3600">
        <a:solidFill>
          <a:srgbClr val="535353"/>
        </a:solidFill>
        <a:latin typeface="+mn-lt"/>
        <a:ea typeface="+mn-ea"/>
        <a:cs typeface="+mn-cs"/>
        <a:sym typeface="Gill Sans Light"/>
      </a:defRPr>
    </a:lvl4pPr>
    <a:lvl5pPr indent="914400" algn="ctr" defTabSz="584200">
      <a:defRPr sz="3600">
        <a:solidFill>
          <a:srgbClr val="535353"/>
        </a:solidFill>
        <a:latin typeface="+mn-lt"/>
        <a:ea typeface="+mn-ea"/>
        <a:cs typeface="+mn-cs"/>
        <a:sym typeface="Gill Sans Light"/>
      </a:defRPr>
    </a:lvl5pPr>
    <a:lvl6pPr indent="1143000" algn="ctr" defTabSz="584200">
      <a:defRPr sz="3600">
        <a:solidFill>
          <a:srgbClr val="535353"/>
        </a:solidFill>
        <a:latin typeface="+mn-lt"/>
        <a:ea typeface="+mn-ea"/>
        <a:cs typeface="+mn-cs"/>
        <a:sym typeface="Gill Sans Light"/>
      </a:defRPr>
    </a:lvl6pPr>
    <a:lvl7pPr indent="1371600" algn="ctr" defTabSz="584200">
      <a:defRPr sz="3600">
        <a:solidFill>
          <a:srgbClr val="535353"/>
        </a:solidFill>
        <a:latin typeface="+mn-lt"/>
        <a:ea typeface="+mn-ea"/>
        <a:cs typeface="+mn-cs"/>
        <a:sym typeface="Gill Sans Light"/>
      </a:defRPr>
    </a:lvl7pPr>
    <a:lvl8pPr indent="1600200" algn="ctr" defTabSz="584200">
      <a:defRPr sz="3600">
        <a:solidFill>
          <a:srgbClr val="535353"/>
        </a:solidFill>
        <a:latin typeface="+mn-lt"/>
        <a:ea typeface="+mn-ea"/>
        <a:cs typeface="+mn-cs"/>
        <a:sym typeface="Gill Sans Light"/>
      </a:defRPr>
    </a:lvl8pPr>
    <a:lvl9pPr indent="1828800" algn="ctr" defTabSz="584200">
      <a:defRPr sz="3600">
        <a:solidFill>
          <a:srgbClr val="535353"/>
        </a:solidFill>
        <a:latin typeface="+mn-lt"/>
        <a:ea typeface="+mn-ea"/>
        <a:cs typeface="+mn-cs"/>
        <a:sym typeface="Gill Sans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scaleToFitPaper="1"/>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4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Ref idx="minor">
          <a:srgbClr val="000000"/>
        </a:fontRef>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Ref idx="minor">
          <a:srgbClr val="5A5F5E"/>
        </a:fontRef>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D4553"/>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firstRow>
  </a:tblStyle>
  <a:tblStyle styleId="{CF821DB8-F4EB-4A41-A1BA-3FCAFE7338EE}" styleName="">
    <a:tblBg/>
    <a:wholeTbl>
      <a:tcTxStyle b="off" i="off">
        <a:fontRef idx="minor">
          <a:srgbClr val="5A5F5E"/>
        </a:fontRef>
        <a:srgbClr val="5A5F5E"/>
      </a:tcTxStyle>
      <a:tcStyle>
        <a:tcBdr>
          <a:left>
            <a:ln w="50800" cap="flat">
              <a:noFill/>
              <a:miter lim="400000"/>
            </a:ln>
          </a:left>
          <a:right>
            <a:ln w="50800" cap="flat">
              <a:noFill/>
              <a:miter lim="400000"/>
            </a:ln>
          </a:right>
          <a:top>
            <a:ln w="50800" cap="flat">
              <a:noFill/>
              <a:miter lim="400000"/>
            </a:ln>
          </a:top>
          <a:bottom>
            <a:ln w="50800" cap="flat">
              <a:noFill/>
              <a:miter lim="400000"/>
            </a:ln>
          </a:bottom>
          <a:insideH>
            <a:ln w="50800" cap="flat">
              <a:noFill/>
              <a:miter lim="400000"/>
            </a:ln>
          </a:insideH>
          <a:insideV>
            <a:ln w="508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000000"/>
        </a:fontRef>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805" autoAdjust="0"/>
  </p:normalViewPr>
  <p:slideViewPr>
    <p:cSldViewPr snapToGrid="0" snapToObjects="1">
      <p:cViewPr varScale="1">
        <p:scale>
          <a:sx n="48" d="100"/>
          <a:sy n="48" d="100"/>
        </p:scale>
        <p:origin x="-2096" y="-120"/>
      </p:cViewPr>
      <p:guideLst>
        <p:guide orient="horz" pos="3072"/>
        <p:guide pos="4096"/>
      </p:guideLst>
    </p:cSldViewPr>
  </p:slideViewPr>
  <p:notesTextViewPr>
    <p:cViewPr>
      <p:scale>
        <a:sx n="125" d="100"/>
        <a:sy n="12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6604C19E-3646-8A44-83D4-406EB165FE16}" srcId="{0B2E1742-E813-E342-BC57-28B7B155B810}" destId="{0CFAB30B-EDCA-504B-9FA5-CF17139D96E8}" srcOrd="2" destOrd="0" parTransId="{99DDF3AC-6423-394C-85C5-6344E154D044}" sibTransId="{2A1C231C-9040-024A-957E-1D498D7C2591}"/>
    <dgm:cxn modelId="{1A94C415-2074-C94E-A1CA-2BF4AD54C404}" srcId="{0B2E1742-E813-E342-BC57-28B7B155B810}" destId="{B6B4F004-5827-4E46-84DF-452822624A5D}" srcOrd="5" destOrd="0" parTransId="{5CFA289E-75E3-9042-A927-66CC9A8880C2}" sibTransId="{B72B6543-8589-C040-B5CD-50C634B90BF0}"/>
    <dgm:cxn modelId="{1D919154-017C-BD49-A280-1BDE39FAA27C}" type="presOf" srcId="{7BC1D28A-090D-3244-B4DD-98C066E95D62}" destId="{822EB79D-4499-B24E-ADBD-067186AFF15A}" srcOrd="0" destOrd="0" presId="urn:microsoft.com/office/officeart/2005/8/layout/cycle1"/>
    <dgm:cxn modelId="{14ADDCDE-F05F-E146-86AB-B7E6B91766D4}" srcId="{0B2E1742-E813-E342-BC57-28B7B155B810}" destId="{F6E04BF2-499B-A940-BDB7-035F6DC295A2}" srcOrd="4" destOrd="0" parTransId="{8A01F652-9952-D240-9340-C753DCC95498}" sibTransId="{C4A59EB4-B151-AA42-87BB-0C69EE41AD62}"/>
    <dgm:cxn modelId="{A0CC9A8D-5091-1943-ADBF-E43695B06089}" type="presOf" srcId="{F6E04BF2-499B-A940-BDB7-035F6DC295A2}" destId="{FCEF865D-615D-3E48-9143-73DAE4B1CF6F}" srcOrd="0" destOrd="0" presId="urn:microsoft.com/office/officeart/2005/8/layout/cycle1"/>
    <dgm:cxn modelId="{57168722-31CC-CF44-9DF7-97EE359656AF}" type="presOf" srcId="{4CF3D4F9-5D3A-FE4A-B0D6-0BD7E7F3B196}" destId="{F1006F60-A334-4945-860E-B61B4B967C4A}" srcOrd="0" destOrd="0" presId="urn:microsoft.com/office/officeart/2005/8/layout/cycle1"/>
    <dgm:cxn modelId="{D33A560C-1B51-8E40-8C41-B25EE2AA8267}" type="presOf" srcId="{C4A59EB4-B151-AA42-87BB-0C69EE41AD62}" destId="{14AADB2E-6954-F848-963F-4E2A8D5528A3}" srcOrd="0" destOrd="0" presId="urn:microsoft.com/office/officeart/2005/8/layout/cycle1"/>
    <dgm:cxn modelId="{38F0A78D-9256-C24B-9E99-853F9A604650}" type="presOf" srcId="{B6B4F004-5827-4E46-84DF-452822624A5D}" destId="{78F9CDC5-7A1D-C144-9CF7-FBE2585CD097}" srcOrd="0" destOrd="0" presId="urn:microsoft.com/office/officeart/2005/8/layout/cycle1"/>
    <dgm:cxn modelId="{4ACC00B5-B9B3-6140-B955-6B7C6D38DE39}" type="presOf" srcId="{561A82A5-47E0-8C40-8002-C41F4613C27B}" destId="{2D077E9C-3682-C947-9A3D-C0D2FFB14725}"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211FA798-0AC5-EF46-80F5-4A03C32A53F6}" srcId="{0B2E1742-E813-E342-BC57-28B7B155B810}" destId="{39106A53-BB95-5741-B739-3C6FC3271282}" srcOrd="0" destOrd="0" parTransId="{20944C07-BF0B-F346-8D16-92961B99CA48}" sibTransId="{AE481BFB-A71A-4B42-AB55-E64E5BF97C78}"/>
    <dgm:cxn modelId="{22CA4F21-7DCA-AD4F-8C74-79751778814F}" type="presOf" srcId="{B72B6543-8589-C040-B5CD-50C634B90BF0}" destId="{8CCC9611-0FA8-7443-84FE-0235FA8495F4}" srcOrd="0" destOrd="0" presId="urn:microsoft.com/office/officeart/2005/8/layout/cycle1"/>
    <dgm:cxn modelId="{B8140282-3164-F64B-B55F-98E7E1373FBF}" type="presOf" srcId="{2A1C231C-9040-024A-957E-1D498D7C2591}" destId="{177C7CD6-EE2F-F34C-A650-9DF0AF238879}" srcOrd="0" destOrd="0" presId="urn:microsoft.com/office/officeart/2005/8/layout/cycle1"/>
    <dgm:cxn modelId="{7DE0C155-8C54-954E-81BF-3D042CA6D2B9}" type="presOf" srcId="{0CFAB30B-EDCA-504B-9FA5-CF17139D96E8}" destId="{EE93930E-F665-2941-AEEE-BAB0390ABE88}" srcOrd="0" destOrd="0" presId="urn:microsoft.com/office/officeart/2005/8/layout/cycle1"/>
    <dgm:cxn modelId="{F5ACE72A-E66D-C540-AC3E-1B9354669F48}" type="presOf" srcId="{AE481BFB-A71A-4B42-AB55-E64E5BF97C78}" destId="{57085764-6B96-7840-940B-5EE34F932F5C}"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12E6AC74-FE41-9B48-B14E-9B26676DAE01}" type="presOf" srcId="{39106A53-BB95-5741-B739-3C6FC3271282}" destId="{FA830895-0582-DD41-B4A7-0685489EC6F6}" srcOrd="0" destOrd="0" presId="urn:microsoft.com/office/officeart/2005/8/layout/cycle1"/>
    <dgm:cxn modelId="{102553B7-47CD-BE4F-B109-42A04E4C8BF3}" type="presOf" srcId="{A1A612FE-9248-DD41-A63B-A59F6E950AF3}" destId="{F10F8DC5-5358-774B-BBE8-E8B16C427882}" srcOrd="0" destOrd="0" presId="urn:microsoft.com/office/officeart/2005/8/layout/cycle1"/>
    <dgm:cxn modelId="{CDF0DF32-83F6-B246-A82D-7FA9588BB127}" type="presOf" srcId="{0B2E1742-E813-E342-BC57-28B7B155B810}" destId="{A1848476-3467-8F4E-9E4B-59B9324E645B}" srcOrd="0" destOrd="0" presId="urn:microsoft.com/office/officeart/2005/8/layout/cycle1"/>
    <dgm:cxn modelId="{3B0BAA5D-BE6A-DE42-B5E2-4EF14E9F202F}" type="presParOf" srcId="{A1848476-3467-8F4E-9E4B-59B9324E645B}" destId="{849B9D35-DAF1-994D-9B3D-860F40D3CF0E}" srcOrd="0" destOrd="0" presId="urn:microsoft.com/office/officeart/2005/8/layout/cycle1"/>
    <dgm:cxn modelId="{E3FB9E0F-3393-6547-B0AF-6982F17B037B}" type="presParOf" srcId="{A1848476-3467-8F4E-9E4B-59B9324E645B}" destId="{FA830895-0582-DD41-B4A7-0685489EC6F6}" srcOrd="1" destOrd="0" presId="urn:microsoft.com/office/officeart/2005/8/layout/cycle1"/>
    <dgm:cxn modelId="{06AC314F-6C42-7E47-A938-E028611D9497}" type="presParOf" srcId="{A1848476-3467-8F4E-9E4B-59B9324E645B}" destId="{57085764-6B96-7840-940B-5EE34F932F5C}" srcOrd="2" destOrd="0" presId="urn:microsoft.com/office/officeart/2005/8/layout/cycle1"/>
    <dgm:cxn modelId="{A278D711-F2C2-974F-84EB-BBC114CE1E92}" type="presParOf" srcId="{A1848476-3467-8F4E-9E4B-59B9324E645B}" destId="{AE250C14-37A3-F247-93BC-08E7B30A8D48}" srcOrd="3" destOrd="0" presId="urn:microsoft.com/office/officeart/2005/8/layout/cycle1"/>
    <dgm:cxn modelId="{B21C90F5-A2B8-034E-9B52-BD638961DB50}" type="presParOf" srcId="{A1848476-3467-8F4E-9E4B-59B9324E645B}" destId="{2D077E9C-3682-C947-9A3D-C0D2FFB14725}" srcOrd="4" destOrd="0" presId="urn:microsoft.com/office/officeart/2005/8/layout/cycle1"/>
    <dgm:cxn modelId="{1D93CEAE-8ED9-B742-A8D5-693C8EA53717}" type="presParOf" srcId="{A1848476-3467-8F4E-9E4B-59B9324E645B}" destId="{F10F8DC5-5358-774B-BBE8-E8B16C427882}" srcOrd="5" destOrd="0" presId="urn:microsoft.com/office/officeart/2005/8/layout/cycle1"/>
    <dgm:cxn modelId="{0E401D8A-FA55-D64C-A818-14CEB2571AD2}" type="presParOf" srcId="{A1848476-3467-8F4E-9E4B-59B9324E645B}" destId="{C1DF6B9B-A93C-7145-BD14-1ECD3F5735A6}" srcOrd="6" destOrd="0" presId="urn:microsoft.com/office/officeart/2005/8/layout/cycle1"/>
    <dgm:cxn modelId="{6E8C192D-240D-2B4A-B03A-E509988E5243}" type="presParOf" srcId="{A1848476-3467-8F4E-9E4B-59B9324E645B}" destId="{EE93930E-F665-2941-AEEE-BAB0390ABE88}" srcOrd="7" destOrd="0" presId="urn:microsoft.com/office/officeart/2005/8/layout/cycle1"/>
    <dgm:cxn modelId="{911F0AA9-BE0D-7243-9FA4-5C253D3DFEE8}" type="presParOf" srcId="{A1848476-3467-8F4E-9E4B-59B9324E645B}" destId="{177C7CD6-EE2F-F34C-A650-9DF0AF238879}" srcOrd="8" destOrd="0" presId="urn:microsoft.com/office/officeart/2005/8/layout/cycle1"/>
    <dgm:cxn modelId="{BAA4EE7C-152C-534A-BFBB-2871A29CCB07}" type="presParOf" srcId="{A1848476-3467-8F4E-9E4B-59B9324E645B}" destId="{4AFC1C7F-0A5A-E74F-8375-7F7F0A17AD58}" srcOrd="9" destOrd="0" presId="urn:microsoft.com/office/officeart/2005/8/layout/cycle1"/>
    <dgm:cxn modelId="{6815963D-22B8-DC46-B9EB-6EE3E8C2BF4A}" type="presParOf" srcId="{A1848476-3467-8F4E-9E4B-59B9324E645B}" destId="{F1006F60-A334-4945-860E-B61B4B967C4A}" srcOrd="10" destOrd="0" presId="urn:microsoft.com/office/officeart/2005/8/layout/cycle1"/>
    <dgm:cxn modelId="{59C9DA01-C8B1-EF40-9D7D-B53F108DFF49}" type="presParOf" srcId="{A1848476-3467-8F4E-9E4B-59B9324E645B}" destId="{822EB79D-4499-B24E-ADBD-067186AFF15A}" srcOrd="11" destOrd="0" presId="urn:microsoft.com/office/officeart/2005/8/layout/cycle1"/>
    <dgm:cxn modelId="{D45AAA1C-E9A9-114C-849D-EB436300D026}" type="presParOf" srcId="{A1848476-3467-8F4E-9E4B-59B9324E645B}" destId="{D9D3AAD6-8278-2240-953F-DEDE2833BD3B}" srcOrd="12" destOrd="0" presId="urn:microsoft.com/office/officeart/2005/8/layout/cycle1"/>
    <dgm:cxn modelId="{D6F1F5DC-2D76-B449-A50C-5AE0A657D5B4}" type="presParOf" srcId="{A1848476-3467-8F4E-9E4B-59B9324E645B}" destId="{FCEF865D-615D-3E48-9143-73DAE4B1CF6F}" srcOrd="13" destOrd="0" presId="urn:microsoft.com/office/officeart/2005/8/layout/cycle1"/>
    <dgm:cxn modelId="{78DC3E73-49F3-B846-8E5C-6038B99764A1}" type="presParOf" srcId="{A1848476-3467-8F4E-9E4B-59B9324E645B}" destId="{14AADB2E-6954-F848-963F-4E2A8D5528A3}" srcOrd="14" destOrd="0" presId="urn:microsoft.com/office/officeart/2005/8/layout/cycle1"/>
    <dgm:cxn modelId="{21F11552-C480-B44C-907E-A58313AA5845}" type="presParOf" srcId="{A1848476-3467-8F4E-9E4B-59B9324E645B}" destId="{DC755D36-5132-7A43-9622-CD47E682C3F0}" srcOrd="15" destOrd="0" presId="urn:microsoft.com/office/officeart/2005/8/layout/cycle1"/>
    <dgm:cxn modelId="{2D27260E-6790-7143-8F30-2C0742DD8954}" type="presParOf" srcId="{A1848476-3467-8F4E-9E4B-59B9324E645B}" destId="{78F9CDC5-7A1D-C144-9CF7-FBE2585CD097}" srcOrd="16" destOrd="0" presId="urn:microsoft.com/office/officeart/2005/8/layout/cycle1"/>
    <dgm:cxn modelId="{31B95B31-33DF-0F4F-A1CF-0F0DE10FA8DB}"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6604C19E-3646-8A44-83D4-406EB165FE16}" srcId="{0B2E1742-E813-E342-BC57-28B7B155B810}" destId="{0CFAB30B-EDCA-504B-9FA5-CF17139D96E8}" srcOrd="2" destOrd="0" parTransId="{99DDF3AC-6423-394C-85C5-6344E154D044}" sibTransId="{2A1C231C-9040-024A-957E-1D498D7C2591}"/>
    <dgm:cxn modelId="{3133E0D3-F1E1-2F4C-96C0-9691706057CD}" type="presOf" srcId="{0CFAB30B-EDCA-504B-9FA5-CF17139D96E8}" destId="{EE93930E-F665-2941-AEEE-BAB0390ABE88}" srcOrd="0" destOrd="0" presId="urn:microsoft.com/office/officeart/2005/8/layout/cycle1"/>
    <dgm:cxn modelId="{338966A2-48D2-3346-84CD-38E0804FC6BE}" type="presOf" srcId="{39106A53-BB95-5741-B739-3C6FC3271282}" destId="{FA830895-0582-DD41-B4A7-0685489EC6F6}" srcOrd="0" destOrd="0" presId="urn:microsoft.com/office/officeart/2005/8/layout/cycle1"/>
    <dgm:cxn modelId="{1A94C415-2074-C94E-A1CA-2BF4AD54C404}" srcId="{0B2E1742-E813-E342-BC57-28B7B155B810}" destId="{B6B4F004-5827-4E46-84DF-452822624A5D}" srcOrd="5" destOrd="0" parTransId="{5CFA289E-75E3-9042-A927-66CC9A8880C2}" sibTransId="{B72B6543-8589-C040-B5CD-50C634B90BF0}"/>
    <dgm:cxn modelId="{14ADDCDE-F05F-E146-86AB-B7E6B91766D4}" srcId="{0B2E1742-E813-E342-BC57-28B7B155B810}" destId="{F6E04BF2-499B-A940-BDB7-035F6DC295A2}" srcOrd="4" destOrd="0" parTransId="{8A01F652-9952-D240-9340-C753DCC95498}" sibTransId="{C4A59EB4-B151-AA42-87BB-0C69EE41AD62}"/>
    <dgm:cxn modelId="{6B9E752D-2F1E-BB47-9C18-B0E7F2B22EFB}" type="presOf" srcId="{A1A612FE-9248-DD41-A63B-A59F6E950AF3}" destId="{F10F8DC5-5358-774B-BBE8-E8B16C427882}" srcOrd="0" destOrd="0" presId="urn:microsoft.com/office/officeart/2005/8/layout/cycle1"/>
    <dgm:cxn modelId="{DF6458A0-41DF-A742-811B-03A0416E12DE}" srcId="{0B2E1742-E813-E342-BC57-28B7B155B810}" destId="{561A82A5-47E0-8C40-8002-C41F4613C27B}" srcOrd="1" destOrd="0" parTransId="{B84DD42D-9AB2-EC4D-A94D-B74EF9FD6A0C}" sibTransId="{A1A612FE-9248-DD41-A63B-A59F6E950AF3}"/>
    <dgm:cxn modelId="{DB185A5D-E452-F847-9044-1430B6857796}" type="presOf" srcId="{7BC1D28A-090D-3244-B4DD-98C066E95D62}" destId="{822EB79D-4499-B24E-ADBD-067186AFF15A}" srcOrd="0" destOrd="0" presId="urn:microsoft.com/office/officeart/2005/8/layout/cycle1"/>
    <dgm:cxn modelId="{22CD824D-3872-944D-9487-234F9242E3A9}" type="presOf" srcId="{AE481BFB-A71A-4B42-AB55-E64E5BF97C78}" destId="{57085764-6B96-7840-940B-5EE34F932F5C}" srcOrd="0" destOrd="0" presId="urn:microsoft.com/office/officeart/2005/8/layout/cycle1"/>
    <dgm:cxn modelId="{560D0394-E004-EF40-AC6E-BCCB26734FB9}" type="presOf" srcId="{561A82A5-47E0-8C40-8002-C41F4613C27B}" destId="{2D077E9C-3682-C947-9A3D-C0D2FFB14725}" srcOrd="0" destOrd="0" presId="urn:microsoft.com/office/officeart/2005/8/layout/cycle1"/>
    <dgm:cxn modelId="{211FA798-0AC5-EF46-80F5-4A03C32A53F6}" srcId="{0B2E1742-E813-E342-BC57-28B7B155B810}" destId="{39106A53-BB95-5741-B739-3C6FC3271282}" srcOrd="0" destOrd="0" parTransId="{20944C07-BF0B-F346-8D16-92961B99CA48}" sibTransId="{AE481BFB-A71A-4B42-AB55-E64E5BF97C78}"/>
    <dgm:cxn modelId="{A6D7CCAA-5FAE-DB48-BE00-548C2C6CF6C8}" type="presOf" srcId="{C4A59EB4-B151-AA42-87BB-0C69EE41AD62}" destId="{14AADB2E-6954-F848-963F-4E2A8D5528A3}" srcOrd="0" destOrd="0" presId="urn:microsoft.com/office/officeart/2005/8/layout/cycle1"/>
    <dgm:cxn modelId="{F71DEE7F-FBE8-714C-AB38-ABC66FFE67B4}" type="presOf" srcId="{B72B6543-8589-C040-B5CD-50C634B90BF0}" destId="{8CCC9611-0FA8-7443-84FE-0235FA8495F4}" srcOrd="0" destOrd="0" presId="urn:microsoft.com/office/officeart/2005/8/layout/cycle1"/>
    <dgm:cxn modelId="{7FF7E2A4-4115-4C4A-B27C-CAD19865B824}" type="presOf" srcId="{0B2E1742-E813-E342-BC57-28B7B155B810}" destId="{A1848476-3467-8F4E-9E4B-59B9324E645B}" srcOrd="0" destOrd="0" presId="urn:microsoft.com/office/officeart/2005/8/layout/cycle1"/>
    <dgm:cxn modelId="{1F805C24-0B71-EF4E-AC52-461FFDD5AA53}" type="presOf" srcId="{F6E04BF2-499B-A940-BDB7-035F6DC295A2}" destId="{FCEF865D-615D-3E48-9143-73DAE4B1CF6F}"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F899139B-D479-3F48-A00E-ABAA79738A53}" type="presOf" srcId="{2A1C231C-9040-024A-957E-1D498D7C2591}" destId="{177C7CD6-EE2F-F34C-A650-9DF0AF238879}" srcOrd="0" destOrd="0" presId="urn:microsoft.com/office/officeart/2005/8/layout/cycle1"/>
    <dgm:cxn modelId="{98C57107-0D4F-DC48-85EC-D2A276A94F1C}" type="presOf" srcId="{B6B4F004-5827-4E46-84DF-452822624A5D}" destId="{78F9CDC5-7A1D-C144-9CF7-FBE2585CD097}" srcOrd="0" destOrd="0" presId="urn:microsoft.com/office/officeart/2005/8/layout/cycle1"/>
    <dgm:cxn modelId="{4F9FC787-5DD3-FB42-8526-3A9B6D7D917B}" type="presOf" srcId="{4CF3D4F9-5D3A-FE4A-B0D6-0BD7E7F3B196}" destId="{F1006F60-A334-4945-860E-B61B4B967C4A}" srcOrd="0" destOrd="0" presId="urn:microsoft.com/office/officeart/2005/8/layout/cycle1"/>
    <dgm:cxn modelId="{81162C4F-5481-5A41-8DB1-B7EE69E62A08}" type="presParOf" srcId="{A1848476-3467-8F4E-9E4B-59B9324E645B}" destId="{849B9D35-DAF1-994D-9B3D-860F40D3CF0E}" srcOrd="0" destOrd="0" presId="urn:microsoft.com/office/officeart/2005/8/layout/cycle1"/>
    <dgm:cxn modelId="{EFE2DAAA-31E2-4B46-9A44-59BF58ED461C}" type="presParOf" srcId="{A1848476-3467-8F4E-9E4B-59B9324E645B}" destId="{FA830895-0582-DD41-B4A7-0685489EC6F6}" srcOrd="1" destOrd="0" presId="urn:microsoft.com/office/officeart/2005/8/layout/cycle1"/>
    <dgm:cxn modelId="{15507DF6-0047-0C47-8710-390859A41909}" type="presParOf" srcId="{A1848476-3467-8F4E-9E4B-59B9324E645B}" destId="{57085764-6B96-7840-940B-5EE34F932F5C}" srcOrd="2" destOrd="0" presId="urn:microsoft.com/office/officeart/2005/8/layout/cycle1"/>
    <dgm:cxn modelId="{B38C354F-1AE0-EA4D-ABAC-AD8C5B627372}" type="presParOf" srcId="{A1848476-3467-8F4E-9E4B-59B9324E645B}" destId="{AE250C14-37A3-F247-93BC-08E7B30A8D48}" srcOrd="3" destOrd="0" presId="urn:microsoft.com/office/officeart/2005/8/layout/cycle1"/>
    <dgm:cxn modelId="{89EBF3ED-5547-BD49-97DD-84A3D4E78765}" type="presParOf" srcId="{A1848476-3467-8F4E-9E4B-59B9324E645B}" destId="{2D077E9C-3682-C947-9A3D-C0D2FFB14725}" srcOrd="4" destOrd="0" presId="urn:microsoft.com/office/officeart/2005/8/layout/cycle1"/>
    <dgm:cxn modelId="{1710D10A-1D2E-D343-828B-2CBBC2231842}" type="presParOf" srcId="{A1848476-3467-8F4E-9E4B-59B9324E645B}" destId="{F10F8DC5-5358-774B-BBE8-E8B16C427882}" srcOrd="5" destOrd="0" presId="urn:microsoft.com/office/officeart/2005/8/layout/cycle1"/>
    <dgm:cxn modelId="{B5743947-D153-AB40-B080-9917ACD2AA15}" type="presParOf" srcId="{A1848476-3467-8F4E-9E4B-59B9324E645B}" destId="{C1DF6B9B-A93C-7145-BD14-1ECD3F5735A6}" srcOrd="6" destOrd="0" presId="urn:microsoft.com/office/officeart/2005/8/layout/cycle1"/>
    <dgm:cxn modelId="{B9420FF7-7082-E549-8F30-4F5146606404}" type="presParOf" srcId="{A1848476-3467-8F4E-9E4B-59B9324E645B}" destId="{EE93930E-F665-2941-AEEE-BAB0390ABE88}" srcOrd="7" destOrd="0" presId="urn:microsoft.com/office/officeart/2005/8/layout/cycle1"/>
    <dgm:cxn modelId="{7F30E65C-1F5C-1245-92FE-005F5E68E402}" type="presParOf" srcId="{A1848476-3467-8F4E-9E4B-59B9324E645B}" destId="{177C7CD6-EE2F-F34C-A650-9DF0AF238879}" srcOrd="8" destOrd="0" presId="urn:microsoft.com/office/officeart/2005/8/layout/cycle1"/>
    <dgm:cxn modelId="{CF457356-3884-A745-B2AC-695B46831F00}" type="presParOf" srcId="{A1848476-3467-8F4E-9E4B-59B9324E645B}" destId="{4AFC1C7F-0A5A-E74F-8375-7F7F0A17AD58}" srcOrd="9" destOrd="0" presId="urn:microsoft.com/office/officeart/2005/8/layout/cycle1"/>
    <dgm:cxn modelId="{15A9DD14-9FA8-094E-A9BC-2EA8E2F2D567}" type="presParOf" srcId="{A1848476-3467-8F4E-9E4B-59B9324E645B}" destId="{F1006F60-A334-4945-860E-B61B4B967C4A}" srcOrd="10" destOrd="0" presId="urn:microsoft.com/office/officeart/2005/8/layout/cycle1"/>
    <dgm:cxn modelId="{C581D974-3C51-B544-B4CA-48A4014AC200}" type="presParOf" srcId="{A1848476-3467-8F4E-9E4B-59B9324E645B}" destId="{822EB79D-4499-B24E-ADBD-067186AFF15A}" srcOrd="11" destOrd="0" presId="urn:microsoft.com/office/officeart/2005/8/layout/cycle1"/>
    <dgm:cxn modelId="{ED3D208C-753A-1245-92DC-2FCFC1875BFF}" type="presParOf" srcId="{A1848476-3467-8F4E-9E4B-59B9324E645B}" destId="{D9D3AAD6-8278-2240-953F-DEDE2833BD3B}" srcOrd="12" destOrd="0" presId="urn:microsoft.com/office/officeart/2005/8/layout/cycle1"/>
    <dgm:cxn modelId="{29F81053-57AF-C648-97D6-5C1DC5EA4356}" type="presParOf" srcId="{A1848476-3467-8F4E-9E4B-59B9324E645B}" destId="{FCEF865D-615D-3E48-9143-73DAE4B1CF6F}" srcOrd="13" destOrd="0" presId="urn:microsoft.com/office/officeart/2005/8/layout/cycle1"/>
    <dgm:cxn modelId="{185F6C2E-E778-8449-8617-7EC31CF47576}" type="presParOf" srcId="{A1848476-3467-8F4E-9E4B-59B9324E645B}" destId="{14AADB2E-6954-F848-963F-4E2A8D5528A3}" srcOrd="14" destOrd="0" presId="urn:microsoft.com/office/officeart/2005/8/layout/cycle1"/>
    <dgm:cxn modelId="{C4461273-355B-DD40-BF5F-83DDCEDC91D1}" type="presParOf" srcId="{A1848476-3467-8F4E-9E4B-59B9324E645B}" destId="{DC755D36-5132-7A43-9622-CD47E682C3F0}" srcOrd="15" destOrd="0" presId="urn:microsoft.com/office/officeart/2005/8/layout/cycle1"/>
    <dgm:cxn modelId="{F14EB841-9D39-4242-A539-38974AEEEBA4}" type="presParOf" srcId="{A1848476-3467-8F4E-9E4B-59B9324E645B}" destId="{78F9CDC5-7A1D-C144-9CF7-FBE2585CD097}" srcOrd="16" destOrd="0" presId="urn:microsoft.com/office/officeart/2005/8/layout/cycle1"/>
    <dgm:cxn modelId="{1E79DDE2-B5EB-3844-A4D6-C1589BF00387}"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2E1742-E813-E342-BC57-28B7B155B810}" type="doc">
      <dgm:prSet loTypeId="urn:microsoft.com/office/officeart/2005/8/layout/cycle1" loCatId="" qsTypeId="urn:microsoft.com/office/officeart/2005/8/quickstyle/simple5" qsCatId="simple" csTypeId="urn:microsoft.com/office/officeart/2005/8/colors/accent1_2" csCatId="accent1" phldr="1"/>
      <dgm:spPr/>
      <dgm:t>
        <a:bodyPr/>
        <a:lstStyle/>
        <a:p>
          <a:endParaRPr lang="en-US"/>
        </a:p>
      </dgm:t>
    </dgm:pt>
    <dgm:pt modelId="{39106A53-BB95-5741-B739-3C6FC3271282}">
      <dgm:prSet phldrT="[Text]" custT="1"/>
      <dgm:spPr/>
      <dgm:t>
        <a:bodyPr/>
        <a:lstStyle/>
        <a:p>
          <a:r>
            <a:rPr lang="en-US" sz="3000" dirty="0" smtClean="0">
              <a:latin typeface="Arial Unicode MS"/>
              <a:cs typeface="Arial Unicode MS"/>
            </a:rPr>
            <a:t>Examine Standards</a:t>
          </a:r>
          <a:endParaRPr lang="en-US" sz="3000" dirty="0">
            <a:latin typeface="Arial Unicode MS"/>
            <a:cs typeface="Arial Unicode MS"/>
          </a:endParaRPr>
        </a:p>
      </dgm:t>
    </dgm:pt>
    <dgm:pt modelId="{20944C07-BF0B-F346-8D16-92961B99CA48}" type="parTrans" cxnId="{211FA798-0AC5-EF46-80F5-4A03C32A53F6}">
      <dgm:prSet/>
      <dgm:spPr/>
      <dgm:t>
        <a:bodyPr/>
        <a:lstStyle/>
        <a:p>
          <a:endParaRPr lang="en-US"/>
        </a:p>
      </dgm:t>
    </dgm:pt>
    <dgm:pt modelId="{AE481BFB-A71A-4B42-AB55-E64E5BF97C78}" type="sibTrans" cxnId="{211FA798-0AC5-EF46-80F5-4A03C32A53F6}">
      <dgm:prSet/>
      <dgm:spPr/>
      <dgm:t>
        <a:bodyPr/>
        <a:lstStyle/>
        <a:p>
          <a:endParaRPr lang="en-US"/>
        </a:p>
      </dgm:t>
    </dgm:pt>
    <dgm:pt modelId="{561A82A5-47E0-8C40-8002-C41F4613C27B}">
      <dgm:prSet phldrT="[Text]" custT="1"/>
      <dgm:spPr/>
      <dgm:t>
        <a:bodyPr/>
        <a:lstStyle/>
        <a:p>
          <a:r>
            <a:rPr lang="en-US" sz="3000" smtClean="0">
              <a:latin typeface="Arial Unicode MS"/>
              <a:cs typeface="Arial Unicode MS"/>
            </a:rPr>
            <a:t>Analyze Assessment of Standards</a:t>
          </a:r>
          <a:endParaRPr lang="en-US" sz="3000" dirty="0">
            <a:latin typeface="Arial Unicode MS"/>
            <a:cs typeface="Arial Unicode MS"/>
          </a:endParaRPr>
        </a:p>
      </dgm:t>
    </dgm:pt>
    <dgm:pt modelId="{B84DD42D-9AB2-EC4D-A94D-B74EF9FD6A0C}" type="parTrans" cxnId="{DF6458A0-41DF-A742-811B-03A0416E12DE}">
      <dgm:prSet/>
      <dgm:spPr/>
      <dgm:t>
        <a:bodyPr/>
        <a:lstStyle/>
        <a:p>
          <a:endParaRPr lang="en-US"/>
        </a:p>
      </dgm:t>
    </dgm:pt>
    <dgm:pt modelId="{A1A612FE-9248-DD41-A63B-A59F6E950AF3}" type="sibTrans" cxnId="{DF6458A0-41DF-A742-811B-03A0416E12DE}">
      <dgm:prSet/>
      <dgm:spPr/>
      <dgm:t>
        <a:bodyPr/>
        <a:lstStyle/>
        <a:p>
          <a:endParaRPr lang="en-US"/>
        </a:p>
      </dgm:t>
    </dgm:pt>
    <dgm:pt modelId="{0CFAB30B-EDCA-504B-9FA5-CF17139D96E8}">
      <dgm:prSet phldrT="[Text]" custT="1"/>
      <dgm:spPr/>
      <dgm:t>
        <a:bodyPr/>
        <a:lstStyle/>
        <a:p>
          <a:r>
            <a:rPr lang="en-US" sz="3000" smtClean="0">
              <a:latin typeface="Arial Unicode MS"/>
              <a:cs typeface="Arial Unicode MS"/>
            </a:rPr>
            <a:t>Build Lessons for Assessment Success</a:t>
          </a:r>
          <a:endParaRPr lang="en-US" sz="3000" dirty="0">
            <a:latin typeface="Arial Unicode MS"/>
            <a:cs typeface="Arial Unicode MS"/>
          </a:endParaRPr>
        </a:p>
      </dgm:t>
    </dgm:pt>
    <dgm:pt modelId="{99DDF3AC-6423-394C-85C5-6344E154D044}" type="parTrans" cxnId="{6604C19E-3646-8A44-83D4-406EB165FE16}">
      <dgm:prSet/>
      <dgm:spPr/>
      <dgm:t>
        <a:bodyPr/>
        <a:lstStyle/>
        <a:p>
          <a:endParaRPr lang="en-US"/>
        </a:p>
      </dgm:t>
    </dgm:pt>
    <dgm:pt modelId="{2A1C231C-9040-024A-957E-1D498D7C2591}" type="sibTrans" cxnId="{6604C19E-3646-8A44-83D4-406EB165FE16}">
      <dgm:prSet/>
      <dgm:spPr/>
      <dgm:t>
        <a:bodyPr/>
        <a:lstStyle/>
        <a:p>
          <a:endParaRPr lang="en-US"/>
        </a:p>
      </dgm:t>
    </dgm:pt>
    <dgm:pt modelId="{4CF3D4F9-5D3A-FE4A-B0D6-0BD7E7F3B196}">
      <dgm:prSet phldrT="[Text]" custT="1"/>
      <dgm:spPr/>
      <dgm:t>
        <a:bodyPr/>
        <a:lstStyle/>
        <a:p>
          <a:r>
            <a:rPr lang="en-US" sz="3000" smtClean="0">
              <a:latin typeface="Arial Unicode MS"/>
              <a:cs typeface="Arial Unicode MS"/>
            </a:rPr>
            <a:t>Teach Lessons for Assessment Success</a:t>
          </a:r>
          <a:endParaRPr lang="en-US" sz="3000" dirty="0">
            <a:latin typeface="Arial Unicode MS"/>
            <a:cs typeface="Arial Unicode MS"/>
          </a:endParaRPr>
        </a:p>
      </dgm:t>
    </dgm:pt>
    <dgm:pt modelId="{09775B79-F47E-0C4C-AFBB-30C74B3FA823}" type="parTrans" cxnId="{BF8C35CA-DDE1-B743-9000-4E3942EFF276}">
      <dgm:prSet/>
      <dgm:spPr/>
      <dgm:t>
        <a:bodyPr/>
        <a:lstStyle/>
        <a:p>
          <a:endParaRPr lang="en-US"/>
        </a:p>
      </dgm:t>
    </dgm:pt>
    <dgm:pt modelId="{7BC1D28A-090D-3244-B4DD-98C066E95D62}" type="sibTrans" cxnId="{BF8C35CA-DDE1-B743-9000-4E3942EFF276}">
      <dgm:prSet/>
      <dgm:spPr/>
      <dgm:t>
        <a:bodyPr/>
        <a:lstStyle/>
        <a:p>
          <a:endParaRPr lang="en-US"/>
        </a:p>
      </dgm:t>
    </dgm:pt>
    <dgm:pt modelId="{F6E04BF2-499B-A940-BDB7-035F6DC295A2}">
      <dgm:prSet phldrT="[Text]" custT="1"/>
      <dgm:spPr/>
      <dgm:t>
        <a:bodyPr/>
        <a:lstStyle/>
        <a:p>
          <a:r>
            <a:rPr lang="en-US" sz="3000" smtClean="0">
              <a:latin typeface="Arial Unicode MS"/>
              <a:cs typeface="Arial Unicode MS"/>
            </a:rPr>
            <a:t>Conduct Assessment</a:t>
          </a:r>
          <a:endParaRPr lang="en-US" sz="3000" dirty="0">
            <a:latin typeface="Arial Unicode MS"/>
            <a:cs typeface="Arial Unicode MS"/>
          </a:endParaRPr>
        </a:p>
      </dgm:t>
    </dgm:pt>
    <dgm:pt modelId="{8A01F652-9952-D240-9340-C753DCC95498}" type="parTrans" cxnId="{14ADDCDE-F05F-E146-86AB-B7E6B91766D4}">
      <dgm:prSet/>
      <dgm:spPr/>
      <dgm:t>
        <a:bodyPr/>
        <a:lstStyle/>
        <a:p>
          <a:endParaRPr lang="en-US"/>
        </a:p>
      </dgm:t>
    </dgm:pt>
    <dgm:pt modelId="{C4A59EB4-B151-AA42-87BB-0C69EE41AD62}" type="sibTrans" cxnId="{14ADDCDE-F05F-E146-86AB-B7E6B91766D4}">
      <dgm:prSet/>
      <dgm:spPr/>
      <dgm:t>
        <a:bodyPr/>
        <a:lstStyle/>
        <a:p>
          <a:endParaRPr lang="en-US"/>
        </a:p>
      </dgm:t>
    </dgm:pt>
    <dgm:pt modelId="{B6B4F004-5827-4E46-84DF-452822624A5D}">
      <dgm:prSet phldrT="[Text]" custT="1"/>
      <dgm:spPr/>
      <dgm:t>
        <a:bodyPr/>
        <a:lstStyle/>
        <a:p>
          <a:r>
            <a:rPr lang="en-US" sz="3000" smtClean="0">
              <a:latin typeface="Arial Unicode MS"/>
              <a:cs typeface="Arial Unicode MS"/>
            </a:rPr>
            <a:t>Analyze Assessment Results &amp; Respond</a:t>
          </a:r>
          <a:endParaRPr lang="en-US" sz="3000" dirty="0">
            <a:latin typeface="Arial Unicode MS"/>
            <a:cs typeface="Arial Unicode MS"/>
          </a:endParaRPr>
        </a:p>
      </dgm:t>
    </dgm:pt>
    <dgm:pt modelId="{5CFA289E-75E3-9042-A927-66CC9A8880C2}" type="parTrans" cxnId="{1A94C415-2074-C94E-A1CA-2BF4AD54C404}">
      <dgm:prSet/>
      <dgm:spPr/>
      <dgm:t>
        <a:bodyPr/>
        <a:lstStyle/>
        <a:p>
          <a:endParaRPr lang="en-US"/>
        </a:p>
      </dgm:t>
    </dgm:pt>
    <dgm:pt modelId="{B72B6543-8589-C040-B5CD-50C634B90BF0}" type="sibTrans" cxnId="{1A94C415-2074-C94E-A1CA-2BF4AD54C404}">
      <dgm:prSet/>
      <dgm:spPr/>
      <dgm:t>
        <a:bodyPr/>
        <a:lstStyle/>
        <a:p>
          <a:endParaRPr lang="en-US"/>
        </a:p>
      </dgm:t>
    </dgm:pt>
    <dgm:pt modelId="{A1848476-3467-8F4E-9E4B-59B9324E645B}" type="pres">
      <dgm:prSet presAssocID="{0B2E1742-E813-E342-BC57-28B7B155B810}" presName="cycle" presStyleCnt="0">
        <dgm:presLayoutVars>
          <dgm:dir/>
          <dgm:resizeHandles val="exact"/>
        </dgm:presLayoutVars>
      </dgm:prSet>
      <dgm:spPr/>
      <dgm:t>
        <a:bodyPr/>
        <a:lstStyle/>
        <a:p>
          <a:endParaRPr lang="en-US"/>
        </a:p>
      </dgm:t>
    </dgm:pt>
    <dgm:pt modelId="{849B9D35-DAF1-994D-9B3D-860F40D3CF0E}" type="pres">
      <dgm:prSet presAssocID="{39106A53-BB95-5741-B739-3C6FC3271282}" presName="dummy" presStyleCnt="0"/>
      <dgm:spPr/>
      <dgm:t>
        <a:bodyPr/>
        <a:lstStyle/>
        <a:p>
          <a:endParaRPr lang="en-US"/>
        </a:p>
      </dgm:t>
    </dgm:pt>
    <dgm:pt modelId="{FA830895-0582-DD41-B4A7-0685489EC6F6}" type="pres">
      <dgm:prSet presAssocID="{39106A53-BB95-5741-B739-3C6FC3271282}" presName="node" presStyleLbl="revTx" presStyleIdx="0" presStyleCnt="6" custScaleX="119310" custRadScaleRad="93697" custRadScaleInc="11259">
        <dgm:presLayoutVars>
          <dgm:bulletEnabled val="1"/>
        </dgm:presLayoutVars>
      </dgm:prSet>
      <dgm:spPr/>
      <dgm:t>
        <a:bodyPr/>
        <a:lstStyle/>
        <a:p>
          <a:endParaRPr lang="en-US"/>
        </a:p>
      </dgm:t>
    </dgm:pt>
    <dgm:pt modelId="{57085764-6B96-7840-940B-5EE34F932F5C}" type="pres">
      <dgm:prSet presAssocID="{AE481BFB-A71A-4B42-AB55-E64E5BF97C78}" presName="sibTrans" presStyleLbl="node1" presStyleIdx="0" presStyleCnt="6"/>
      <dgm:spPr/>
      <dgm:t>
        <a:bodyPr/>
        <a:lstStyle/>
        <a:p>
          <a:endParaRPr lang="en-US"/>
        </a:p>
      </dgm:t>
    </dgm:pt>
    <dgm:pt modelId="{AE250C14-37A3-F247-93BC-08E7B30A8D48}" type="pres">
      <dgm:prSet presAssocID="{561A82A5-47E0-8C40-8002-C41F4613C27B}" presName="dummy" presStyleCnt="0"/>
      <dgm:spPr/>
      <dgm:t>
        <a:bodyPr/>
        <a:lstStyle/>
        <a:p>
          <a:endParaRPr lang="en-US"/>
        </a:p>
      </dgm:t>
    </dgm:pt>
    <dgm:pt modelId="{2D077E9C-3682-C947-9A3D-C0D2FFB14725}" type="pres">
      <dgm:prSet presAssocID="{561A82A5-47E0-8C40-8002-C41F4613C27B}" presName="node" presStyleLbl="revTx" presStyleIdx="1" presStyleCnt="6" custScaleX="155933" custRadScaleRad="94214">
        <dgm:presLayoutVars>
          <dgm:bulletEnabled val="1"/>
        </dgm:presLayoutVars>
      </dgm:prSet>
      <dgm:spPr/>
      <dgm:t>
        <a:bodyPr/>
        <a:lstStyle/>
        <a:p>
          <a:endParaRPr lang="en-US"/>
        </a:p>
      </dgm:t>
    </dgm:pt>
    <dgm:pt modelId="{F10F8DC5-5358-774B-BBE8-E8B16C427882}" type="pres">
      <dgm:prSet presAssocID="{A1A612FE-9248-DD41-A63B-A59F6E950AF3}" presName="sibTrans" presStyleLbl="node1" presStyleIdx="1" presStyleCnt="6"/>
      <dgm:spPr/>
      <dgm:t>
        <a:bodyPr/>
        <a:lstStyle/>
        <a:p>
          <a:endParaRPr lang="en-US"/>
        </a:p>
      </dgm:t>
    </dgm:pt>
    <dgm:pt modelId="{C1DF6B9B-A93C-7145-BD14-1ECD3F5735A6}" type="pres">
      <dgm:prSet presAssocID="{0CFAB30B-EDCA-504B-9FA5-CF17139D96E8}" presName="dummy" presStyleCnt="0"/>
      <dgm:spPr/>
      <dgm:t>
        <a:bodyPr/>
        <a:lstStyle/>
        <a:p>
          <a:endParaRPr lang="en-US"/>
        </a:p>
      </dgm:t>
    </dgm:pt>
    <dgm:pt modelId="{EE93930E-F665-2941-AEEE-BAB0390ABE88}" type="pres">
      <dgm:prSet presAssocID="{0CFAB30B-EDCA-504B-9FA5-CF17139D96E8}" presName="node" presStyleLbl="revTx" presStyleIdx="2" presStyleCnt="6" custScaleX="162473" custRadScaleRad="97732" custRadScaleInc="-3855">
        <dgm:presLayoutVars>
          <dgm:bulletEnabled val="1"/>
        </dgm:presLayoutVars>
      </dgm:prSet>
      <dgm:spPr/>
      <dgm:t>
        <a:bodyPr/>
        <a:lstStyle/>
        <a:p>
          <a:endParaRPr lang="en-US"/>
        </a:p>
      </dgm:t>
    </dgm:pt>
    <dgm:pt modelId="{177C7CD6-EE2F-F34C-A650-9DF0AF238879}" type="pres">
      <dgm:prSet presAssocID="{2A1C231C-9040-024A-957E-1D498D7C2591}" presName="sibTrans" presStyleLbl="node1" presStyleIdx="2" presStyleCnt="6"/>
      <dgm:spPr/>
      <dgm:t>
        <a:bodyPr/>
        <a:lstStyle/>
        <a:p>
          <a:endParaRPr lang="en-US"/>
        </a:p>
      </dgm:t>
    </dgm:pt>
    <dgm:pt modelId="{4AFC1C7F-0A5A-E74F-8375-7F7F0A17AD58}" type="pres">
      <dgm:prSet presAssocID="{4CF3D4F9-5D3A-FE4A-B0D6-0BD7E7F3B196}" presName="dummy" presStyleCnt="0"/>
      <dgm:spPr/>
      <dgm:t>
        <a:bodyPr/>
        <a:lstStyle/>
        <a:p>
          <a:endParaRPr lang="en-US"/>
        </a:p>
      </dgm:t>
    </dgm:pt>
    <dgm:pt modelId="{F1006F60-A334-4945-860E-B61B4B967C4A}" type="pres">
      <dgm:prSet presAssocID="{4CF3D4F9-5D3A-FE4A-B0D6-0BD7E7F3B196}" presName="node" presStyleLbl="revTx" presStyleIdx="3" presStyleCnt="6" custScaleX="168194" custRadScaleRad="99707" custRadScaleInc="36839">
        <dgm:presLayoutVars>
          <dgm:bulletEnabled val="1"/>
        </dgm:presLayoutVars>
      </dgm:prSet>
      <dgm:spPr/>
      <dgm:t>
        <a:bodyPr/>
        <a:lstStyle/>
        <a:p>
          <a:endParaRPr lang="en-US"/>
        </a:p>
      </dgm:t>
    </dgm:pt>
    <dgm:pt modelId="{822EB79D-4499-B24E-ADBD-067186AFF15A}" type="pres">
      <dgm:prSet presAssocID="{7BC1D28A-090D-3244-B4DD-98C066E95D62}" presName="sibTrans" presStyleLbl="node1" presStyleIdx="3" presStyleCnt="6"/>
      <dgm:spPr/>
      <dgm:t>
        <a:bodyPr/>
        <a:lstStyle/>
        <a:p>
          <a:endParaRPr lang="en-US"/>
        </a:p>
      </dgm:t>
    </dgm:pt>
    <dgm:pt modelId="{D9D3AAD6-8278-2240-953F-DEDE2833BD3B}" type="pres">
      <dgm:prSet presAssocID="{F6E04BF2-499B-A940-BDB7-035F6DC295A2}" presName="dummy" presStyleCnt="0"/>
      <dgm:spPr/>
      <dgm:t>
        <a:bodyPr/>
        <a:lstStyle/>
        <a:p>
          <a:endParaRPr lang="en-US"/>
        </a:p>
      </dgm:t>
    </dgm:pt>
    <dgm:pt modelId="{FCEF865D-615D-3E48-9143-73DAE4B1CF6F}" type="pres">
      <dgm:prSet presAssocID="{F6E04BF2-499B-A940-BDB7-035F6DC295A2}" presName="node" presStyleLbl="revTx" presStyleIdx="4" presStyleCnt="6" custScaleX="153836">
        <dgm:presLayoutVars>
          <dgm:bulletEnabled val="1"/>
        </dgm:presLayoutVars>
      </dgm:prSet>
      <dgm:spPr/>
      <dgm:t>
        <a:bodyPr/>
        <a:lstStyle/>
        <a:p>
          <a:endParaRPr lang="en-US"/>
        </a:p>
      </dgm:t>
    </dgm:pt>
    <dgm:pt modelId="{14AADB2E-6954-F848-963F-4E2A8D5528A3}" type="pres">
      <dgm:prSet presAssocID="{C4A59EB4-B151-AA42-87BB-0C69EE41AD62}" presName="sibTrans" presStyleLbl="node1" presStyleIdx="4" presStyleCnt="6"/>
      <dgm:spPr/>
      <dgm:t>
        <a:bodyPr/>
        <a:lstStyle/>
        <a:p>
          <a:endParaRPr lang="en-US"/>
        </a:p>
      </dgm:t>
    </dgm:pt>
    <dgm:pt modelId="{DC755D36-5132-7A43-9622-CD47E682C3F0}" type="pres">
      <dgm:prSet presAssocID="{B6B4F004-5827-4E46-84DF-452822624A5D}" presName="dummy" presStyleCnt="0"/>
      <dgm:spPr/>
      <dgm:t>
        <a:bodyPr/>
        <a:lstStyle/>
        <a:p>
          <a:endParaRPr lang="en-US"/>
        </a:p>
      </dgm:t>
    </dgm:pt>
    <dgm:pt modelId="{78F9CDC5-7A1D-C144-9CF7-FBE2585CD097}" type="pres">
      <dgm:prSet presAssocID="{B6B4F004-5827-4E46-84DF-452822624A5D}" presName="node" presStyleLbl="revTx" presStyleIdx="5" presStyleCnt="6" custScaleX="154707" custScaleY="93356" custRadScaleRad="97664" custRadScaleInc="-34055">
        <dgm:presLayoutVars>
          <dgm:bulletEnabled val="1"/>
        </dgm:presLayoutVars>
      </dgm:prSet>
      <dgm:spPr/>
      <dgm:t>
        <a:bodyPr/>
        <a:lstStyle/>
        <a:p>
          <a:endParaRPr lang="en-US"/>
        </a:p>
      </dgm:t>
    </dgm:pt>
    <dgm:pt modelId="{8CCC9611-0FA8-7443-84FE-0235FA8495F4}" type="pres">
      <dgm:prSet presAssocID="{B72B6543-8589-C040-B5CD-50C634B90BF0}" presName="sibTrans" presStyleLbl="node1" presStyleIdx="5" presStyleCnt="6"/>
      <dgm:spPr/>
      <dgm:t>
        <a:bodyPr/>
        <a:lstStyle/>
        <a:p>
          <a:endParaRPr lang="en-US"/>
        </a:p>
      </dgm:t>
    </dgm:pt>
  </dgm:ptLst>
  <dgm:cxnLst>
    <dgm:cxn modelId="{952632EF-79C6-A549-ACAD-B79448FB3F9E}" type="presOf" srcId="{39106A53-BB95-5741-B739-3C6FC3271282}" destId="{FA830895-0582-DD41-B4A7-0685489EC6F6}" srcOrd="0" destOrd="0" presId="urn:microsoft.com/office/officeart/2005/8/layout/cycle1"/>
    <dgm:cxn modelId="{EFFB33C3-6FEC-3A41-9F07-4528665601B7}" type="presOf" srcId="{B72B6543-8589-C040-B5CD-50C634B90BF0}" destId="{8CCC9611-0FA8-7443-84FE-0235FA8495F4}" srcOrd="0" destOrd="0" presId="urn:microsoft.com/office/officeart/2005/8/layout/cycle1"/>
    <dgm:cxn modelId="{6604C19E-3646-8A44-83D4-406EB165FE16}" srcId="{0B2E1742-E813-E342-BC57-28B7B155B810}" destId="{0CFAB30B-EDCA-504B-9FA5-CF17139D96E8}" srcOrd="2" destOrd="0" parTransId="{99DDF3AC-6423-394C-85C5-6344E154D044}" sibTransId="{2A1C231C-9040-024A-957E-1D498D7C2591}"/>
    <dgm:cxn modelId="{34C1875B-F2CA-8D4C-8543-61330B1FBFEB}" type="presOf" srcId="{7BC1D28A-090D-3244-B4DD-98C066E95D62}" destId="{822EB79D-4499-B24E-ADBD-067186AFF15A}" srcOrd="0" destOrd="0" presId="urn:microsoft.com/office/officeart/2005/8/layout/cycle1"/>
    <dgm:cxn modelId="{64E6F2C6-1975-724C-A9C5-5FE5A24788D8}" type="presOf" srcId="{AE481BFB-A71A-4B42-AB55-E64E5BF97C78}" destId="{57085764-6B96-7840-940B-5EE34F932F5C}" srcOrd="0" destOrd="0" presId="urn:microsoft.com/office/officeart/2005/8/layout/cycle1"/>
    <dgm:cxn modelId="{76A8DECF-C96E-6249-A6C2-4107FCC959DC}" type="presOf" srcId="{B6B4F004-5827-4E46-84DF-452822624A5D}" destId="{78F9CDC5-7A1D-C144-9CF7-FBE2585CD097}" srcOrd="0" destOrd="0" presId="urn:microsoft.com/office/officeart/2005/8/layout/cycle1"/>
    <dgm:cxn modelId="{6B838483-E66B-2049-B07D-C6A73FFCA67F}" type="presOf" srcId="{C4A59EB4-B151-AA42-87BB-0C69EE41AD62}" destId="{14AADB2E-6954-F848-963F-4E2A8D5528A3}" srcOrd="0" destOrd="0" presId="urn:microsoft.com/office/officeart/2005/8/layout/cycle1"/>
    <dgm:cxn modelId="{1D8F63FF-DBA3-F84B-85AD-4DA968A6C866}" type="presOf" srcId="{4CF3D4F9-5D3A-FE4A-B0D6-0BD7E7F3B196}" destId="{F1006F60-A334-4945-860E-B61B4B967C4A}" srcOrd="0" destOrd="0" presId="urn:microsoft.com/office/officeart/2005/8/layout/cycle1"/>
    <dgm:cxn modelId="{19E641EE-9F72-2F4C-8C4B-F901A62F5196}" type="presOf" srcId="{2A1C231C-9040-024A-957E-1D498D7C2591}" destId="{177C7CD6-EE2F-F34C-A650-9DF0AF238879}" srcOrd="0" destOrd="0" presId="urn:microsoft.com/office/officeart/2005/8/layout/cycle1"/>
    <dgm:cxn modelId="{1A94C415-2074-C94E-A1CA-2BF4AD54C404}" srcId="{0B2E1742-E813-E342-BC57-28B7B155B810}" destId="{B6B4F004-5827-4E46-84DF-452822624A5D}" srcOrd="5" destOrd="0" parTransId="{5CFA289E-75E3-9042-A927-66CC9A8880C2}" sibTransId="{B72B6543-8589-C040-B5CD-50C634B90BF0}"/>
    <dgm:cxn modelId="{14ADDCDE-F05F-E146-86AB-B7E6B91766D4}" srcId="{0B2E1742-E813-E342-BC57-28B7B155B810}" destId="{F6E04BF2-499B-A940-BDB7-035F6DC295A2}" srcOrd="4" destOrd="0" parTransId="{8A01F652-9952-D240-9340-C753DCC95498}" sibTransId="{C4A59EB4-B151-AA42-87BB-0C69EE41AD62}"/>
    <dgm:cxn modelId="{DF6458A0-41DF-A742-811B-03A0416E12DE}" srcId="{0B2E1742-E813-E342-BC57-28B7B155B810}" destId="{561A82A5-47E0-8C40-8002-C41F4613C27B}" srcOrd="1" destOrd="0" parTransId="{B84DD42D-9AB2-EC4D-A94D-B74EF9FD6A0C}" sibTransId="{A1A612FE-9248-DD41-A63B-A59F6E950AF3}"/>
    <dgm:cxn modelId="{211FA798-0AC5-EF46-80F5-4A03C32A53F6}" srcId="{0B2E1742-E813-E342-BC57-28B7B155B810}" destId="{39106A53-BB95-5741-B739-3C6FC3271282}" srcOrd="0" destOrd="0" parTransId="{20944C07-BF0B-F346-8D16-92961B99CA48}" sibTransId="{AE481BFB-A71A-4B42-AB55-E64E5BF97C78}"/>
    <dgm:cxn modelId="{65450964-190E-5B4B-BF59-198549CA9AB7}" type="presOf" srcId="{F6E04BF2-499B-A940-BDB7-035F6DC295A2}" destId="{FCEF865D-615D-3E48-9143-73DAE4B1CF6F}" srcOrd="0" destOrd="0" presId="urn:microsoft.com/office/officeart/2005/8/layout/cycle1"/>
    <dgm:cxn modelId="{FA4DAA25-B997-0C45-9BB6-0A74829DBDC2}" type="presOf" srcId="{0B2E1742-E813-E342-BC57-28B7B155B810}" destId="{A1848476-3467-8F4E-9E4B-59B9324E645B}" srcOrd="0" destOrd="0" presId="urn:microsoft.com/office/officeart/2005/8/layout/cycle1"/>
    <dgm:cxn modelId="{BF8C35CA-DDE1-B743-9000-4E3942EFF276}" srcId="{0B2E1742-E813-E342-BC57-28B7B155B810}" destId="{4CF3D4F9-5D3A-FE4A-B0D6-0BD7E7F3B196}" srcOrd="3" destOrd="0" parTransId="{09775B79-F47E-0C4C-AFBB-30C74B3FA823}" sibTransId="{7BC1D28A-090D-3244-B4DD-98C066E95D62}"/>
    <dgm:cxn modelId="{26C20327-E246-7B4A-B411-9AD415FA5F79}" type="presOf" srcId="{561A82A5-47E0-8C40-8002-C41F4613C27B}" destId="{2D077E9C-3682-C947-9A3D-C0D2FFB14725}" srcOrd="0" destOrd="0" presId="urn:microsoft.com/office/officeart/2005/8/layout/cycle1"/>
    <dgm:cxn modelId="{FD6ABE4D-1BC1-5947-BE70-413883084BD3}" type="presOf" srcId="{A1A612FE-9248-DD41-A63B-A59F6E950AF3}" destId="{F10F8DC5-5358-774B-BBE8-E8B16C427882}" srcOrd="0" destOrd="0" presId="urn:microsoft.com/office/officeart/2005/8/layout/cycle1"/>
    <dgm:cxn modelId="{E605359D-96FF-FD46-9A09-50FF96ACCFA9}" type="presOf" srcId="{0CFAB30B-EDCA-504B-9FA5-CF17139D96E8}" destId="{EE93930E-F665-2941-AEEE-BAB0390ABE88}" srcOrd="0" destOrd="0" presId="urn:microsoft.com/office/officeart/2005/8/layout/cycle1"/>
    <dgm:cxn modelId="{45E2B560-E579-C24A-BFBB-B19015E06833}" type="presParOf" srcId="{A1848476-3467-8F4E-9E4B-59B9324E645B}" destId="{849B9D35-DAF1-994D-9B3D-860F40D3CF0E}" srcOrd="0" destOrd="0" presId="urn:microsoft.com/office/officeart/2005/8/layout/cycle1"/>
    <dgm:cxn modelId="{81695593-2B33-D94F-B7EB-412432C1A00D}" type="presParOf" srcId="{A1848476-3467-8F4E-9E4B-59B9324E645B}" destId="{FA830895-0582-DD41-B4A7-0685489EC6F6}" srcOrd="1" destOrd="0" presId="urn:microsoft.com/office/officeart/2005/8/layout/cycle1"/>
    <dgm:cxn modelId="{FD47E3D7-60B2-504E-A066-758DDB54E12D}" type="presParOf" srcId="{A1848476-3467-8F4E-9E4B-59B9324E645B}" destId="{57085764-6B96-7840-940B-5EE34F932F5C}" srcOrd="2" destOrd="0" presId="urn:microsoft.com/office/officeart/2005/8/layout/cycle1"/>
    <dgm:cxn modelId="{A4730FB9-9FDE-A849-AC9A-44F0670F29F8}" type="presParOf" srcId="{A1848476-3467-8F4E-9E4B-59B9324E645B}" destId="{AE250C14-37A3-F247-93BC-08E7B30A8D48}" srcOrd="3" destOrd="0" presId="urn:microsoft.com/office/officeart/2005/8/layout/cycle1"/>
    <dgm:cxn modelId="{79E17272-BA0B-BE43-8B96-47CD1992BA35}" type="presParOf" srcId="{A1848476-3467-8F4E-9E4B-59B9324E645B}" destId="{2D077E9C-3682-C947-9A3D-C0D2FFB14725}" srcOrd="4" destOrd="0" presId="urn:microsoft.com/office/officeart/2005/8/layout/cycle1"/>
    <dgm:cxn modelId="{B452841B-F8DD-8B46-90DD-40E070F8E57D}" type="presParOf" srcId="{A1848476-3467-8F4E-9E4B-59B9324E645B}" destId="{F10F8DC5-5358-774B-BBE8-E8B16C427882}" srcOrd="5" destOrd="0" presId="urn:microsoft.com/office/officeart/2005/8/layout/cycle1"/>
    <dgm:cxn modelId="{AE54751E-B39E-C04C-9442-758D3973408D}" type="presParOf" srcId="{A1848476-3467-8F4E-9E4B-59B9324E645B}" destId="{C1DF6B9B-A93C-7145-BD14-1ECD3F5735A6}" srcOrd="6" destOrd="0" presId="urn:microsoft.com/office/officeart/2005/8/layout/cycle1"/>
    <dgm:cxn modelId="{D8C08DCD-5EFA-0748-B649-8B79E493EC81}" type="presParOf" srcId="{A1848476-3467-8F4E-9E4B-59B9324E645B}" destId="{EE93930E-F665-2941-AEEE-BAB0390ABE88}" srcOrd="7" destOrd="0" presId="urn:microsoft.com/office/officeart/2005/8/layout/cycle1"/>
    <dgm:cxn modelId="{676D15D2-1AD1-F949-B106-5C3C527FF648}" type="presParOf" srcId="{A1848476-3467-8F4E-9E4B-59B9324E645B}" destId="{177C7CD6-EE2F-F34C-A650-9DF0AF238879}" srcOrd="8" destOrd="0" presId="urn:microsoft.com/office/officeart/2005/8/layout/cycle1"/>
    <dgm:cxn modelId="{BFEB5D2A-DC1D-0742-85E1-621A258C4A20}" type="presParOf" srcId="{A1848476-3467-8F4E-9E4B-59B9324E645B}" destId="{4AFC1C7F-0A5A-E74F-8375-7F7F0A17AD58}" srcOrd="9" destOrd="0" presId="urn:microsoft.com/office/officeart/2005/8/layout/cycle1"/>
    <dgm:cxn modelId="{5F44C654-7554-8340-960F-D6F6A64126E0}" type="presParOf" srcId="{A1848476-3467-8F4E-9E4B-59B9324E645B}" destId="{F1006F60-A334-4945-860E-B61B4B967C4A}" srcOrd="10" destOrd="0" presId="urn:microsoft.com/office/officeart/2005/8/layout/cycle1"/>
    <dgm:cxn modelId="{8F666D3E-1E0E-3644-B62E-EE50BE0DBD20}" type="presParOf" srcId="{A1848476-3467-8F4E-9E4B-59B9324E645B}" destId="{822EB79D-4499-B24E-ADBD-067186AFF15A}" srcOrd="11" destOrd="0" presId="urn:microsoft.com/office/officeart/2005/8/layout/cycle1"/>
    <dgm:cxn modelId="{07F43E2E-5926-5044-BE88-CB36C5CE81D0}" type="presParOf" srcId="{A1848476-3467-8F4E-9E4B-59B9324E645B}" destId="{D9D3AAD6-8278-2240-953F-DEDE2833BD3B}" srcOrd="12" destOrd="0" presId="urn:microsoft.com/office/officeart/2005/8/layout/cycle1"/>
    <dgm:cxn modelId="{AD89C21A-77E2-9E4E-9FDB-FA5940FB53F2}" type="presParOf" srcId="{A1848476-3467-8F4E-9E4B-59B9324E645B}" destId="{FCEF865D-615D-3E48-9143-73DAE4B1CF6F}" srcOrd="13" destOrd="0" presId="urn:microsoft.com/office/officeart/2005/8/layout/cycle1"/>
    <dgm:cxn modelId="{54D16182-5E7D-C544-8E5A-B67A152A68EC}" type="presParOf" srcId="{A1848476-3467-8F4E-9E4B-59B9324E645B}" destId="{14AADB2E-6954-F848-963F-4E2A8D5528A3}" srcOrd="14" destOrd="0" presId="urn:microsoft.com/office/officeart/2005/8/layout/cycle1"/>
    <dgm:cxn modelId="{5A70A54B-509C-B941-81E2-BEEB2BDC5DDF}" type="presParOf" srcId="{A1848476-3467-8F4E-9E4B-59B9324E645B}" destId="{DC755D36-5132-7A43-9622-CD47E682C3F0}" srcOrd="15" destOrd="0" presId="urn:microsoft.com/office/officeart/2005/8/layout/cycle1"/>
    <dgm:cxn modelId="{77B34919-E125-BD40-A6C5-C507E4BECD6C}" type="presParOf" srcId="{A1848476-3467-8F4E-9E4B-59B9324E645B}" destId="{78F9CDC5-7A1D-C144-9CF7-FBE2585CD097}" srcOrd="16" destOrd="0" presId="urn:microsoft.com/office/officeart/2005/8/layout/cycle1"/>
    <dgm:cxn modelId="{8F05A511-61A0-C043-89B1-16C42A808111}" type="presParOf" srcId="{A1848476-3467-8F4E-9E4B-59B9324E645B}" destId="{8CCC9611-0FA8-7443-84FE-0235FA8495F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30895-0582-DD41-B4A7-0685489EC6F6}">
      <dsp:nvSpPr>
        <dsp:cNvPr id="0" name=""/>
        <dsp:cNvSpPr/>
      </dsp:nvSpPr>
      <dsp:spPr>
        <a:xfrm>
          <a:off x="7480457" y="334451"/>
          <a:ext cx="2265279" cy="189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latin typeface="Arial Unicode MS"/>
              <a:cs typeface="Arial Unicode MS"/>
            </a:rPr>
            <a:t>Examine Standards</a:t>
          </a:r>
          <a:endParaRPr lang="en-US" sz="3000" kern="1200" dirty="0">
            <a:latin typeface="Arial Unicode MS"/>
            <a:cs typeface="Arial Unicode MS"/>
          </a:endParaRPr>
        </a:p>
      </dsp:txBody>
      <dsp:txXfrm>
        <a:off x="7480457" y="334451"/>
        <a:ext cx="2265279" cy="1898649"/>
      </dsp:txXfrm>
    </dsp:sp>
    <dsp:sp modelId="{57085764-6B96-7840-940B-5EE34F932F5C}">
      <dsp:nvSpPr>
        <dsp:cNvPr id="0" name=""/>
        <dsp:cNvSpPr/>
      </dsp:nvSpPr>
      <dsp:spPr>
        <a:xfrm>
          <a:off x="1639053" y="166321"/>
          <a:ext cx="9284687" cy="9284687"/>
        </a:xfrm>
        <a:prstGeom prst="circularArrow">
          <a:avLst>
            <a:gd name="adj1" fmla="val 3988"/>
            <a:gd name="adj2" fmla="val 250135"/>
            <a:gd name="adj3" fmla="val 20436683"/>
            <a:gd name="adj4" fmla="val 19356481"/>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2D077E9C-3682-C947-9A3D-C0D2FFB14725}">
      <dsp:nvSpPr>
        <dsp:cNvPr id="0" name=""/>
        <dsp:cNvSpPr/>
      </dsp:nvSpPr>
      <dsp:spPr>
        <a:xfrm>
          <a:off x="9007990" y="3695246"/>
          <a:ext cx="2960621"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of Standards</a:t>
          </a:r>
          <a:endParaRPr lang="en-US" sz="3000" kern="1200" dirty="0">
            <a:latin typeface="Arial Unicode MS"/>
            <a:cs typeface="Arial Unicode MS"/>
          </a:endParaRPr>
        </a:p>
      </dsp:txBody>
      <dsp:txXfrm>
        <a:off x="9007990" y="3695246"/>
        <a:ext cx="2960621" cy="1898650"/>
      </dsp:txXfrm>
    </dsp:sp>
    <dsp:sp modelId="{F10F8DC5-5358-774B-BBE8-E8B16C427882}">
      <dsp:nvSpPr>
        <dsp:cNvPr id="0" name=""/>
        <dsp:cNvSpPr/>
      </dsp:nvSpPr>
      <dsp:spPr>
        <a:xfrm>
          <a:off x="1549148" y="247460"/>
          <a:ext cx="9284687" cy="9284687"/>
        </a:xfrm>
        <a:prstGeom prst="circularArrow">
          <a:avLst>
            <a:gd name="adj1" fmla="val 3988"/>
            <a:gd name="adj2" fmla="val 250135"/>
            <a:gd name="adj3" fmla="val 1785251"/>
            <a:gd name="adj4" fmla="val 57335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EE93930E-F665-2941-AEEE-BAB0390ABE88}">
      <dsp:nvSpPr>
        <dsp:cNvPr id="0" name=""/>
        <dsp:cNvSpPr/>
      </dsp:nvSpPr>
      <dsp:spPr>
        <a:xfrm>
          <a:off x="7070696" y="7256762"/>
          <a:ext cx="3084793"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Build Lessons for Assessment Success</a:t>
          </a:r>
          <a:endParaRPr lang="en-US" sz="3000" kern="1200" dirty="0">
            <a:latin typeface="Arial Unicode MS"/>
            <a:cs typeface="Arial Unicode MS"/>
          </a:endParaRPr>
        </a:p>
      </dsp:txBody>
      <dsp:txXfrm>
        <a:off x="7070696" y="7256762"/>
        <a:ext cx="3084793" cy="1898650"/>
      </dsp:txXfrm>
    </dsp:sp>
    <dsp:sp modelId="{177C7CD6-EE2F-F34C-A650-9DF0AF238879}">
      <dsp:nvSpPr>
        <dsp:cNvPr id="0" name=""/>
        <dsp:cNvSpPr/>
      </dsp:nvSpPr>
      <dsp:spPr>
        <a:xfrm>
          <a:off x="1623115" y="-57354"/>
          <a:ext cx="9284687" cy="9284687"/>
        </a:xfrm>
        <a:prstGeom prst="circularArrow">
          <a:avLst>
            <a:gd name="adj1" fmla="val 3988"/>
            <a:gd name="adj2" fmla="val 250135"/>
            <a:gd name="adj3" fmla="val 5755149"/>
            <a:gd name="adj4" fmla="val 4743329"/>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1006F60-A334-4945-860E-B61B4B967C4A}">
      <dsp:nvSpPr>
        <dsp:cNvPr id="0" name=""/>
        <dsp:cNvSpPr/>
      </dsp:nvSpPr>
      <dsp:spPr>
        <a:xfrm>
          <a:off x="2329139" y="7056131"/>
          <a:ext cx="3193415"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Teach Lessons for Assessment Success</a:t>
          </a:r>
          <a:endParaRPr lang="en-US" sz="3000" kern="1200" dirty="0">
            <a:latin typeface="Arial Unicode MS"/>
            <a:cs typeface="Arial Unicode MS"/>
          </a:endParaRPr>
        </a:p>
      </dsp:txBody>
      <dsp:txXfrm>
        <a:off x="2329139" y="7056131"/>
        <a:ext cx="3193415" cy="1898650"/>
      </dsp:txXfrm>
    </dsp:sp>
    <dsp:sp modelId="{822EB79D-4499-B24E-ADBD-067186AFF15A}">
      <dsp:nvSpPr>
        <dsp:cNvPr id="0" name=""/>
        <dsp:cNvSpPr/>
      </dsp:nvSpPr>
      <dsp:spPr>
        <a:xfrm>
          <a:off x="1842490" y="-30329"/>
          <a:ext cx="9284687" cy="9284687"/>
        </a:xfrm>
        <a:prstGeom prst="circularArrow">
          <a:avLst>
            <a:gd name="adj1" fmla="val 3988"/>
            <a:gd name="adj2" fmla="val 250135"/>
            <a:gd name="adj3" fmla="val 9746715"/>
            <a:gd name="adj4" fmla="val 8688674"/>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FCEF865D-615D-3E48-9143-73DAE4B1CF6F}">
      <dsp:nvSpPr>
        <dsp:cNvPr id="0" name=""/>
        <dsp:cNvSpPr/>
      </dsp:nvSpPr>
      <dsp:spPr>
        <a:xfrm>
          <a:off x="790788" y="3695246"/>
          <a:ext cx="2920807" cy="1898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Conduct Assessment</a:t>
          </a:r>
          <a:endParaRPr lang="en-US" sz="3000" kern="1200" dirty="0">
            <a:latin typeface="Arial Unicode MS"/>
            <a:cs typeface="Arial Unicode MS"/>
          </a:endParaRPr>
        </a:p>
      </dsp:txBody>
      <dsp:txXfrm>
        <a:off x="790788" y="3695246"/>
        <a:ext cx="2920807" cy="1898650"/>
      </dsp:txXfrm>
    </dsp:sp>
    <dsp:sp modelId="{14AADB2E-6954-F848-963F-4E2A8D5528A3}">
      <dsp:nvSpPr>
        <dsp:cNvPr id="0" name=""/>
        <dsp:cNvSpPr/>
      </dsp:nvSpPr>
      <dsp:spPr>
        <a:xfrm>
          <a:off x="1785626" y="248769"/>
          <a:ext cx="9284687" cy="9284687"/>
        </a:xfrm>
        <a:prstGeom prst="circularArrow">
          <a:avLst>
            <a:gd name="adj1" fmla="val 3988"/>
            <a:gd name="adj2" fmla="val 250135"/>
            <a:gd name="adj3" fmla="val 12897673"/>
            <a:gd name="adj4" fmla="val 11782636"/>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 modelId="{78F9CDC5-7A1D-C144-9CF7-FBE2585CD097}">
      <dsp:nvSpPr>
        <dsp:cNvPr id="0" name=""/>
        <dsp:cNvSpPr/>
      </dsp:nvSpPr>
      <dsp:spPr>
        <a:xfrm>
          <a:off x="2541874" y="442023"/>
          <a:ext cx="2937344" cy="17725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smtClean="0">
              <a:latin typeface="Arial Unicode MS"/>
              <a:cs typeface="Arial Unicode MS"/>
            </a:rPr>
            <a:t>Analyze Assessment Results &amp; Respond</a:t>
          </a:r>
          <a:endParaRPr lang="en-US" sz="3000" kern="1200" dirty="0">
            <a:latin typeface="Arial Unicode MS"/>
            <a:cs typeface="Arial Unicode MS"/>
          </a:endParaRPr>
        </a:p>
      </dsp:txBody>
      <dsp:txXfrm>
        <a:off x="2541874" y="442023"/>
        <a:ext cx="2937344" cy="1772503"/>
      </dsp:txXfrm>
    </dsp:sp>
    <dsp:sp modelId="{8CCC9611-0FA8-7443-84FE-0235FA8495F4}">
      <dsp:nvSpPr>
        <dsp:cNvPr id="0" name=""/>
        <dsp:cNvSpPr/>
      </dsp:nvSpPr>
      <dsp:spPr>
        <a:xfrm>
          <a:off x="1494422" y="175856"/>
          <a:ext cx="9284687" cy="9284687"/>
        </a:xfrm>
        <a:prstGeom prst="circularArrow">
          <a:avLst>
            <a:gd name="adj1" fmla="val 3988"/>
            <a:gd name="adj2" fmla="val 250135"/>
            <a:gd name="adj3" fmla="val 17058089"/>
            <a:gd name="adj4" fmla="val 15664867"/>
            <a:gd name="adj5" fmla="val 4652"/>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Shape 42"/>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3" name="Shape 43"/>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105777043"/>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smtClean="0">
                <a:latin typeface="Times New Roman"/>
                <a:cs typeface="Times New Roman"/>
              </a:rPr>
              <a:t>This</a:t>
            </a:r>
            <a:r>
              <a:rPr lang="en-US" sz="1400" b="0" baseline="0" dirty="0" smtClean="0">
                <a:latin typeface="Times New Roman"/>
                <a:cs typeface="Times New Roman"/>
              </a:rPr>
              <a:t> presentation is designed to help teachers and instructional leaders pre-plan </a:t>
            </a:r>
            <a:r>
              <a:rPr lang="en-US" sz="1400" b="0" baseline="0" dirty="0" err="1" smtClean="0">
                <a:latin typeface="Times New Roman"/>
                <a:cs typeface="Times New Roman"/>
              </a:rPr>
              <a:t>EngageNY</a:t>
            </a:r>
            <a:r>
              <a:rPr lang="en-US" sz="1400" b="0" baseline="0" dirty="0" smtClean="0">
                <a:latin typeface="Times New Roman"/>
                <a:cs typeface="Times New Roman"/>
              </a:rPr>
              <a:t>/Eureka Math modules. The need for the module planning protocol surfaced as we began our implementation of ENY. Teachers began to notice that when they began teaching the module without a clear idea of the standards being taught and how they would be assessed at the mid- and end-of-module assessments, the lessons “missed the mark”. Through careful planning, teachers will be able to customize lessons to meet the needs of their students, moving their students from where they are to where they need to be in order to be successful on module assessments and have a strong grasp of the mathematical concepts and skills taught in each module.</a:t>
            </a:r>
          </a:p>
          <a:p>
            <a:endParaRPr lang="en-US" sz="1400" b="0" baseline="0" dirty="0" smtClean="0">
              <a:latin typeface="Times New Roman"/>
              <a:cs typeface="Times New Roman"/>
            </a:endParaRPr>
          </a:p>
          <a:p>
            <a:r>
              <a:rPr lang="en-US" sz="1400" b="0" baseline="0" dirty="0" smtClean="0">
                <a:latin typeface="Times New Roman"/>
                <a:cs typeface="Times New Roman"/>
              </a:rPr>
              <a:t>This process is similar to the process advocated by Eureka Math in the Planning and Preparation Guides available at </a:t>
            </a:r>
            <a:r>
              <a:rPr lang="en-US" sz="1400" b="0" baseline="0" dirty="0" err="1" smtClean="0">
                <a:latin typeface="Times New Roman"/>
                <a:cs typeface="Times New Roman"/>
              </a:rPr>
              <a:t>greatminds.net</a:t>
            </a:r>
            <a:r>
              <a:rPr lang="en-US" sz="1400" b="0" baseline="0" dirty="0" smtClean="0">
                <a:latin typeface="Times New Roman"/>
                <a:cs typeface="Times New Roman"/>
              </a:rPr>
              <a:t>.</a:t>
            </a:r>
            <a:endParaRPr lang="en-US" sz="1400" b="0" dirty="0">
              <a:latin typeface="Times New Roman"/>
              <a:cs typeface="Times New Roman"/>
            </a:endParaRPr>
          </a:p>
        </p:txBody>
      </p:sp>
    </p:spTree>
    <p:extLst>
      <p:ext uri="{BB962C8B-B14F-4D97-AF65-F5344CB8AC3E}">
        <p14:creationId xmlns:p14="http://schemas.microsoft.com/office/powerpoint/2010/main" val="32795171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baseline="0" dirty="0" smtClean="0">
                <a:latin typeface="Times New Roman"/>
                <a:cs typeface="Times New Roman"/>
              </a:rPr>
              <a:t>We’ve now worked through the first two steps of the Cycle of Teaching and Learning. We have a great picture of our destination – the skills and concepts our students will need to be successful on the assessment.</a:t>
            </a:r>
          </a:p>
        </p:txBody>
      </p:sp>
    </p:spTree>
    <p:extLst>
      <p:ext uri="{BB962C8B-B14F-4D97-AF65-F5344CB8AC3E}">
        <p14:creationId xmlns:p14="http://schemas.microsoft.com/office/powerpoint/2010/main" val="1508468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need to start planning our journey. We need to take our students from where they started (Tacoma! Beginning of third grade!) to the end destination</a:t>
            </a:r>
            <a:r>
              <a:rPr lang="en-US" baseline="0" dirty="0" smtClean="0"/>
              <a:t> (Spokane! Understanding of Unit Fractions!)</a:t>
            </a:r>
          </a:p>
          <a:p>
            <a:endParaRPr lang="en-US" baseline="0" dirty="0" smtClean="0"/>
          </a:p>
          <a:p>
            <a:r>
              <a:rPr lang="en-US" baseline="0" dirty="0" smtClean="0"/>
              <a:t>I don’t know about you, but when I plan a road trip, I plan some stops along the way. When might I need to refuel? Where would I like to stop for lunch? Where is the outlet mall I love to shop at? </a:t>
            </a:r>
          </a:p>
          <a:p>
            <a:endParaRPr lang="en-US" baseline="0" dirty="0" smtClean="0"/>
          </a:p>
          <a:p>
            <a:r>
              <a:rPr lang="en-US" baseline="0" dirty="0" smtClean="0"/>
              <a:t>When planning a module, we also want to plan some stops along the way to make sure our students are still with us. Are they making progress? Is their understanding growing?</a:t>
            </a:r>
          </a:p>
          <a:p>
            <a:endParaRPr lang="en-US" baseline="0" dirty="0" smtClean="0"/>
          </a:p>
          <a:p>
            <a:r>
              <a:rPr lang="en-US" baseline="0" dirty="0" smtClean="0"/>
              <a:t>Step 3 is all about fining crucial exit tickets or activities that align to items on the mid- or end-of-module assessment. When your students do these exit tickets, you are able to get a quick snapshot of how they are doing. Are you on the right track, or do you need to pull to the side of the road for some quick repairs? What’s your next checkpoint? What do students still need to master before that time? How can you adjust/customize lessons to help students learn?</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smtClean="0">
                <a:latin typeface="Times New Roman"/>
                <a:cs typeface="Times New Roman"/>
              </a:rPr>
              <a:t>Here’s the first step. Align the exit tickets to the items on the End-of-Module Assessment.</a:t>
            </a:r>
            <a:endParaRPr lang="en-US" sz="1400" b="0" dirty="0">
              <a:latin typeface="Times New Roman"/>
              <a:cs typeface="Times New Roman"/>
            </a:endParaRPr>
          </a:p>
        </p:txBody>
      </p:sp>
    </p:spTree>
    <p:extLst>
      <p:ext uri="{BB962C8B-B14F-4D97-AF65-F5344CB8AC3E}">
        <p14:creationId xmlns:p14="http://schemas.microsoft.com/office/powerpoint/2010/main" val="2808064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do,</a:t>
            </a:r>
            <a:r>
              <a:rPr lang="en-US" baseline="0" dirty="0" smtClean="0"/>
              <a:t> take notes on the Module Planning Matrix. Remember, your “map” will be helpful next year too!</a:t>
            </a:r>
            <a:endParaRPr lang="en-US" dirty="0"/>
          </a:p>
        </p:txBody>
      </p:sp>
    </p:spTree>
    <p:extLst>
      <p:ext uri="{BB962C8B-B14F-4D97-AF65-F5344CB8AC3E}">
        <p14:creationId xmlns:p14="http://schemas.microsoft.com/office/powerpoint/2010/main" val="2621869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take a look at the problem set. Remember, your</a:t>
            </a:r>
            <a:r>
              <a:rPr lang="en-US" baseline="0" dirty="0" smtClean="0"/>
              <a:t> students don’t need to do all of the problems. They can do the ones you select that will provide needed practice for the next check in. Students can do different problems – this is a great place to differentiate. You may even be able to work with a small group while the rest of the class is working independently on the problem set!</a:t>
            </a:r>
            <a:endParaRPr lang="en-US" dirty="0"/>
          </a:p>
        </p:txBody>
      </p:sp>
    </p:spTree>
    <p:extLst>
      <p:ext uri="{BB962C8B-B14F-4D97-AF65-F5344CB8AC3E}">
        <p14:creationId xmlns:p14="http://schemas.microsoft.com/office/powerpoint/2010/main" val="766659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smtClean="0">
                <a:latin typeface="Times New Roman"/>
                <a:cs typeface="Times New Roman"/>
              </a:rPr>
              <a:t>Finally,</a:t>
            </a:r>
            <a:r>
              <a:rPr lang="en-US" sz="1400" b="0" baseline="0" dirty="0" smtClean="0">
                <a:latin typeface="Times New Roman"/>
                <a:cs typeface="Times New Roman"/>
              </a:rPr>
              <a:t> do the lessons as written meet the needs of your students? They might – or they might not. This is a great place to modify lessons to make sure that your students learn the objective. The vignette is not intended to be a script. It is one example of how a lesson might be taught. (And don’t you want those kids who always have the right answers in the vignette?!? – Usually our classrooms don’t sound like that… :) </a:t>
            </a:r>
          </a:p>
          <a:p>
            <a:endParaRPr lang="en-US" sz="1400" b="0" baseline="0" dirty="0" smtClean="0">
              <a:latin typeface="Times New Roman"/>
              <a:cs typeface="Times New Roman"/>
            </a:endParaRPr>
          </a:p>
          <a:p>
            <a:r>
              <a:rPr lang="en-US" sz="1400" b="0" baseline="0" dirty="0" smtClean="0">
                <a:latin typeface="Times New Roman"/>
                <a:cs typeface="Times New Roman"/>
              </a:rPr>
              <a:t>Modify the activities. Change the sequence. Begin with more basic examples if needed, but always make sure you are moving kids toward the end goal – the next checkpoint or the module assessment.</a:t>
            </a:r>
            <a:endParaRPr lang="en-US" sz="1400" b="0" dirty="0">
              <a:latin typeface="Times New Roman"/>
              <a:cs typeface="Times New Roman"/>
            </a:endParaRPr>
          </a:p>
        </p:txBody>
      </p:sp>
    </p:spTree>
    <p:extLst>
      <p:ext uri="{BB962C8B-B14F-4D97-AF65-F5344CB8AC3E}">
        <p14:creationId xmlns:p14="http://schemas.microsoft.com/office/powerpoint/2010/main" val="2808064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work, take notes on your Module Planning Matrix.</a:t>
            </a:r>
            <a:endParaRPr lang="en-US" dirty="0"/>
          </a:p>
        </p:txBody>
      </p:sp>
    </p:spTree>
    <p:extLst>
      <p:ext uri="{BB962C8B-B14F-4D97-AF65-F5344CB8AC3E}">
        <p14:creationId xmlns:p14="http://schemas.microsoft.com/office/powerpoint/2010/main" val="3401515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step is to teach the lessons. As</a:t>
            </a:r>
            <a:r>
              <a:rPr lang="en-US" baseline="0" dirty="0" smtClean="0"/>
              <a:t> each lesson is taught, monitor and adjust as needed. You may need to make further tweaks to upcoming lessons.</a:t>
            </a:r>
          </a:p>
          <a:p>
            <a:endParaRPr lang="en-US" baseline="0" dirty="0" smtClean="0"/>
          </a:p>
          <a:p>
            <a:r>
              <a:rPr lang="en-US" baseline="0" dirty="0" smtClean="0"/>
              <a:t>Speaking of making changes – how do we make these adjustments in ENY?</a:t>
            </a:r>
            <a:endParaRPr lang="en-US" dirty="0"/>
          </a:p>
        </p:txBody>
      </p:sp>
    </p:spTree>
    <p:extLst>
      <p:ext uri="{BB962C8B-B14F-4D97-AF65-F5344CB8AC3E}">
        <p14:creationId xmlns:p14="http://schemas.microsoft.com/office/powerpoint/2010/main" val="3895092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aid in differentiation, be sure to</a:t>
            </a:r>
            <a:r>
              <a:rPr lang="en-US" baseline="0" dirty="0" smtClean="0"/>
              <a:t> read the Topic Overview. In the box that details the focus standards for the topic, the coherence section provides links from previous modules or grade levels where foundational skills were taught, and links to future modules or grade levels where the concept will be expanded.</a:t>
            </a:r>
          </a:p>
          <a:p>
            <a:endParaRPr lang="en-US" baseline="0" dirty="0" smtClean="0"/>
          </a:p>
          <a:p>
            <a:r>
              <a:rPr lang="en-US" baseline="0" dirty="0" smtClean="0"/>
              <a:t>Looking to these lessons can help you modify your lesson to meet your students needs.</a:t>
            </a:r>
            <a:endParaRPr lang="en-US" dirty="0"/>
          </a:p>
        </p:txBody>
      </p:sp>
    </p:spTree>
    <p:extLst>
      <p:ext uri="{BB962C8B-B14F-4D97-AF65-F5344CB8AC3E}">
        <p14:creationId xmlns:p14="http://schemas.microsoft.com/office/powerpoint/2010/main" val="1380929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great place</a:t>
            </a:r>
            <a:r>
              <a:rPr lang="en-US" baseline="0" dirty="0" smtClean="0"/>
              <a:t> to customize the lesson for your class in in fluency. The Fluency Practice in each lesson has three purposes, maintenance, anticipation, and preparation. If your students need more practice on a skill taught previously, substitute that fluency for the recommended lesson fluency.</a:t>
            </a:r>
            <a:endParaRPr lang="en-US" dirty="0"/>
          </a:p>
        </p:txBody>
      </p:sp>
    </p:spTree>
    <p:extLst>
      <p:ext uri="{BB962C8B-B14F-4D97-AF65-F5344CB8AC3E}">
        <p14:creationId xmlns:p14="http://schemas.microsoft.com/office/powerpoint/2010/main" val="353977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baseline="0" dirty="0" smtClean="0">
                <a:latin typeface="Times New Roman"/>
                <a:cs typeface="Times New Roman"/>
              </a:rPr>
              <a:t>We use the Cycle of Teaching and Learning to illustrate what good teachers are constantly doing. We’ve all done this – and do this on a daily basis. When transitioning to new standards, and new curriculum, and new assessments, we rely on the Cycle of Teaching and Learning even more to help us learn about both the subject we are teaching and our students’ learning.</a:t>
            </a:r>
          </a:p>
          <a:p>
            <a:endParaRPr lang="en-US" sz="1400" b="0" baseline="0" dirty="0" smtClean="0">
              <a:latin typeface="Times New Roman"/>
              <a:cs typeface="Times New Roman"/>
            </a:endParaRPr>
          </a:p>
          <a:p>
            <a:r>
              <a:rPr lang="en-US" sz="1400" b="0" baseline="0" dirty="0" smtClean="0">
                <a:latin typeface="Times New Roman"/>
                <a:cs typeface="Times New Roman"/>
              </a:rPr>
              <a:t>For our work today, we’ll begin the cycle with Examining Standards. Next, we will analyze how those standards are assessed in ENY, and how we can customize, or build, the lessons for assessment success. After that, of course, we would teach the lessons. That won’t happen today, but we will talk about that step, as well as how we would conduct the assessments and analyze results so that we can meet our students needs.</a:t>
            </a:r>
          </a:p>
        </p:txBody>
      </p:sp>
    </p:spTree>
    <p:extLst>
      <p:ext uri="{BB962C8B-B14F-4D97-AF65-F5344CB8AC3E}">
        <p14:creationId xmlns:p14="http://schemas.microsoft.com/office/powerpoint/2010/main" val="1508468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forget to make adjustments to the concept development</a:t>
            </a:r>
            <a:endParaRPr lang="en-US" dirty="0"/>
          </a:p>
        </p:txBody>
      </p:sp>
    </p:spTree>
    <p:extLst>
      <p:ext uri="{BB962C8B-B14F-4D97-AF65-F5344CB8AC3E}">
        <p14:creationId xmlns:p14="http://schemas.microsoft.com/office/powerpoint/2010/main" val="3144309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Problems sets are also</a:t>
            </a:r>
            <a:r>
              <a:rPr lang="en-US" baseline="0" dirty="0" smtClean="0"/>
              <a:t> great places to differentiate.</a:t>
            </a:r>
            <a:endParaRPr lang="en-US" dirty="0"/>
          </a:p>
        </p:txBody>
      </p:sp>
    </p:spTree>
    <p:extLst>
      <p:ext uri="{BB962C8B-B14F-4D97-AF65-F5344CB8AC3E}">
        <p14:creationId xmlns:p14="http://schemas.microsoft.com/office/powerpoint/2010/main" val="3672482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questions listed in the debrief</a:t>
            </a:r>
            <a:r>
              <a:rPr lang="en-US" baseline="0" dirty="0" smtClean="0"/>
              <a:t> are often too numerous to fit in the allotted time. Read through these ahead of time. Would one or more make more sense used during the lesson to prompt discussion? Which question is crucial to consolidating learning from the lesson? Be sure to highlight that one and make time to have that discussion.</a:t>
            </a:r>
            <a:endParaRPr lang="en-US" dirty="0"/>
          </a:p>
        </p:txBody>
      </p:sp>
    </p:spTree>
    <p:extLst>
      <p:ext uri="{BB962C8B-B14F-4D97-AF65-F5344CB8AC3E}">
        <p14:creationId xmlns:p14="http://schemas.microsoft.com/office/powerpoint/2010/main" val="988381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you are</a:t>
            </a:r>
            <a:r>
              <a:rPr lang="en-US" baseline="0" dirty="0" smtClean="0"/>
              <a:t> at a checkpoint with your students. They just completed one of the crucial exit tickets that align with the module assessment. How would you handle the following situations?</a:t>
            </a:r>
            <a:endParaRPr lang="en-US" dirty="0"/>
          </a:p>
        </p:txBody>
      </p:sp>
    </p:spTree>
    <p:extLst>
      <p:ext uri="{BB962C8B-B14F-4D97-AF65-F5344CB8AC3E}">
        <p14:creationId xmlns:p14="http://schemas.microsoft.com/office/powerpoint/2010/main" val="547013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sz="2400" b="0" baseline="0" dirty="0" smtClean="0">
                <a:latin typeface="Times New Roman"/>
                <a:cs typeface="Times New Roman"/>
              </a:rPr>
              <a:t>This brings us to the Assessment portion of the Cycle of Teaching and learning. Well, you would have been assessing formatively all along, so perhaps we should call this the summative assessment portion of the cycle.</a:t>
            </a:r>
          </a:p>
          <a:p>
            <a:endParaRPr lang="en-US" dirty="0"/>
          </a:p>
        </p:txBody>
      </p:sp>
    </p:spTree>
    <p:extLst>
      <p:ext uri="{BB962C8B-B14F-4D97-AF65-F5344CB8AC3E}">
        <p14:creationId xmlns:p14="http://schemas.microsoft.com/office/powerpoint/2010/main" val="35802223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talked about using the assessments to define the roadmap for rigor in our instruction.</a:t>
            </a:r>
            <a:r>
              <a:rPr lang="en-US" baseline="0" dirty="0" smtClean="0"/>
              <a:t> There are 3 more keys to data driven instruction. Next, we need to analyze student work to determine where students are struggling and why. A crucial next step is to take action. When we implement new teaching plans as a response to the analysis, we are unlocking the power of assessment analysis. Finally, data driven instruction depends on systems and procedures to make sure we are continually improving.</a:t>
            </a:r>
            <a:endParaRPr lang="en-US" dirty="0"/>
          </a:p>
        </p:txBody>
      </p:sp>
    </p:spTree>
    <p:extLst>
      <p:ext uri="{BB962C8B-B14F-4D97-AF65-F5344CB8AC3E}">
        <p14:creationId xmlns:p14="http://schemas.microsoft.com/office/powerpoint/2010/main" val="3487067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quote, from Paul </a:t>
            </a:r>
            <a:r>
              <a:rPr lang="en-US" dirty="0" err="1" smtClean="0"/>
              <a:t>Bambrick-Santoyo</a:t>
            </a:r>
            <a:r>
              <a:rPr lang="en-US" dirty="0" smtClean="0"/>
              <a:t>, author</a:t>
            </a:r>
            <a:r>
              <a:rPr lang="en-US" baseline="0" dirty="0" smtClean="0"/>
              <a:t> of Leverage Leadership, summarizes why data analysis is such an important part of the Cycle of Teaching and Learning.</a:t>
            </a:r>
            <a:endParaRPr lang="en-US" dirty="0"/>
          </a:p>
        </p:txBody>
      </p:sp>
    </p:spTree>
    <p:extLst>
      <p:ext uri="{BB962C8B-B14F-4D97-AF65-F5344CB8AC3E}">
        <p14:creationId xmlns:p14="http://schemas.microsoft.com/office/powerpoint/2010/main" val="40990474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going to use these four steps to analyze student assessments.</a:t>
            </a:r>
            <a:endParaRPr lang="en-US" dirty="0"/>
          </a:p>
        </p:txBody>
      </p:sp>
    </p:spTree>
    <p:extLst>
      <p:ext uri="{BB962C8B-B14F-4D97-AF65-F5344CB8AC3E}">
        <p14:creationId xmlns:p14="http://schemas.microsoft.com/office/powerpoint/2010/main" val="24848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Tx/>
              <a:buChar char="•"/>
            </a:pPr>
            <a:r>
              <a:rPr lang="en-US" dirty="0" smtClean="0"/>
              <a:t>Insert district</a:t>
            </a:r>
            <a:r>
              <a:rPr lang="en-US" baseline="0" dirty="0" smtClean="0"/>
              <a:t> information or delete this step.</a:t>
            </a:r>
          </a:p>
          <a:p>
            <a:pPr marL="342900" indent="-342900">
              <a:buFontTx/>
              <a:buChar char="•"/>
            </a:pPr>
            <a:endParaRPr lang="en-US" baseline="0" dirty="0" smtClean="0"/>
          </a:p>
          <a:p>
            <a:pPr marL="0" indent="0">
              <a:buFontTx/>
              <a:buNone/>
            </a:pPr>
            <a:r>
              <a:rPr lang="en-US" baseline="0" dirty="0" smtClean="0"/>
              <a:t>Just as we do when we start any new project, preparing to analyze data makes the process happen more quickly and smoothly. Be sure to access the Module Planning Matrix you filled out for this module, and the Assessment Analysis form.</a:t>
            </a:r>
            <a:endParaRPr lang="en-US" dirty="0"/>
          </a:p>
        </p:txBody>
      </p:sp>
    </p:spTree>
    <p:extLst>
      <p:ext uri="{BB962C8B-B14F-4D97-AF65-F5344CB8AC3E}">
        <p14:creationId xmlns:p14="http://schemas.microsoft.com/office/powerpoint/2010/main" val="16829992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BSD uses Homeroom to quickly</a:t>
            </a:r>
            <a:r>
              <a:rPr lang="en-US" baseline="0" dirty="0" smtClean="0"/>
              <a:t> retrieve information about student performance on tests. This step can be done with any Learning Management System, or in any way that works for your district.</a:t>
            </a:r>
          </a:p>
          <a:p>
            <a:endParaRPr lang="en-US" baseline="0" dirty="0" smtClean="0"/>
          </a:p>
          <a:p>
            <a:r>
              <a:rPr lang="en-US" baseline="0" dirty="0" smtClean="0"/>
              <a:t>First, let’s narrow down how many questions we are going to analyze. We have limited time, so we want to make sure we spend that time studying the most crucial question. We can look at the question that the fewest students answered correctly. This should give us insight into  misconceptions and errors, and help us plan to reteach.</a:t>
            </a:r>
            <a:endParaRPr lang="en-US" dirty="0"/>
          </a:p>
        </p:txBody>
      </p:sp>
    </p:spTree>
    <p:extLst>
      <p:ext uri="{BB962C8B-B14F-4D97-AF65-F5344CB8AC3E}">
        <p14:creationId xmlns:p14="http://schemas.microsoft.com/office/powerpoint/2010/main" val="2961018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One: Examine Standards</a:t>
            </a:r>
          </a:p>
          <a:p>
            <a:endParaRPr lang="en-US" baseline="0" dirty="0" smtClean="0"/>
          </a:p>
          <a:p>
            <a:r>
              <a:rPr lang="en-US" baseline="0" dirty="0" smtClean="0"/>
              <a:t>Examining Standards, the first step in the Cycle of Teaching and Learning, is a bit like planning a trip. We know where we/our students are, and by reading the standards for a module, we clarify our end destination.</a:t>
            </a:r>
          </a:p>
          <a:p>
            <a:endParaRPr lang="en-US" baseline="0" dirty="0" smtClean="0"/>
          </a:p>
          <a:p>
            <a:r>
              <a:rPr lang="en-US" baseline="0" dirty="0" smtClean="0"/>
              <a:t>This trip begins in the Tacoma area, and will end in Spokane. So, reading our standards is a bit like learning a few things about Spokane. I</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next two</a:t>
            </a:r>
            <a:r>
              <a:rPr lang="en-US" baseline="0" dirty="0" smtClean="0"/>
              <a:t> steps ask us to really think about what students know </a:t>
            </a:r>
            <a:r>
              <a:rPr lang="en-US" baseline="0" dirty="0" err="1" smtClean="0"/>
              <a:t>vs</a:t>
            </a:r>
            <a:r>
              <a:rPr lang="en-US" baseline="0" dirty="0" smtClean="0"/>
              <a:t> what they do not know. One way we can further narrow our focus is to find other questions that assess the same standard that students performed differently on. This will help us define what students know.</a:t>
            </a:r>
          </a:p>
          <a:p>
            <a:endParaRPr lang="en-US" baseline="0" dirty="0" smtClean="0"/>
          </a:p>
          <a:p>
            <a:r>
              <a:rPr lang="en-US" baseline="0" dirty="0" smtClean="0"/>
              <a:t>For the third row, go back to student work. Look specifically at work on the problem you are analyzing. What evidence do you see to support your hypothesis? What specific misunderstandings/misconceptions do your students have?</a:t>
            </a:r>
            <a:endParaRPr lang="en-US" dirty="0" smtClean="0"/>
          </a:p>
          <a:p>
            <a:endParaRPr lang="en-US" dirty="0" smtClean="0"/>
          </a:p>
          <a:p>
            <a:endParaRPr lang="en-US" dirty="0" smtClean="0"/>
          </a:p>
          <a:p>
            <a:r>
              <a:rPr lang="en-US" dirty="0" smtClean="0"/>
              <a:t>Students</a:t>
            </a:r>
            <a:r>
              <a:rPr lang="en-US" baseline="0" dirty="0" smtClean="0"/>
              <a:t> who score 2 points (out of 3) have most of the concept/skill, with just a bit missing. Maybe one more step, or one fewer calculation error. Students who score a 1 (out of 3) are the reverse. They are missing most of the concept, but do have some knowledge to build on in the follow up steps.</a:t>
            </a:r>
            <a:endParaRPr lang="en-US" dirty="0"/>
          </a:p>
        </p:txBody>
      </p:sp>
    </p:spTree>
    <p:extLst>
      <p:ext uri="{BB962C8B-B14F-4D97-AF65-F5344CB8AC3E}">
        <p14:creationId xmlns:p14="http://schemas.microsoft.com/office/powerpoint/2010/main" val="23434504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try this with sample</a:t>
            </a:r>
            <a:r>
              <a:rPr lang="en-US" baseline="0" dirty="0" smtClean="0"/>
              <a:t> student work. </a:t>
            </a:r>
          </a:p>
          <a:p>
            <a:endParaRPr lang="en-US" baseline="0" dirty="0" smtClean="0"/>
          </a:p>
          <a:p>
            <a:r>
              <a:rPr lang="en-US" baseline="0" dirty="0" smtClean="0"/>
              <a:t>Note: This works best with student work collected from classrooms. </a:t>
            </a:r>
            <a:endParaRPr lang="en-US" dirty="0"/>
          </a:p>
        </p:txBody>
      </p:sp>
    </p:spTree>
    <p:extLst>
      <p:ext uri="{BB962C8B-B14F-4D97-AF65-F5344CB8AC3E}">
        <p14:creationId xmlns:p14="http://schemas.microsoft.com/office/powerpoint/2010/main" val="6242261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continue</a:t>
            </a:r>
            <a:r>
              <a:rPr lang="en-US" baseline="0" dirty="0" smtClean="0"/>
              <a:t> practicing this analysis with the sample student work. What do these students need to help them fully understand the concept? Make a specific plan.</a:t>
            </a:r>
            <a:endParaRPr lang="en-US" dirty="0"/>
          </a:p>
        </p:txBody>
      </p:sp>
    </p:spTree>
    <p:extLst>
      <p:ext uri="{BB962C8B-B14F-4D97-AF65-F5344CB8AC3E}">
        <p14:creationId xmlns:p14="http://schemas.microsoft.com/office/powerpoint/2010/main" val="21007302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data meetings can be tricky.</a:t>
            </a:r>
            <a:r>
              <a:rPr lang="en-US" baseline="0" dirty="0" smtClean="0"/>
              <a:t> We’ve found these Key Principles helpful in steering conversations back to the data, and helping focus on action steps.</a:t>
            </a:r>
            <a:endParaRPr lang="en-US" dirty="0"/>
          </a:p>
        </p:txBody>
      </p:sp>
    </p:spTree>
    <p:extLst>
      <p:ext uri="{BB962C8B-B14F-4D97-AF65-F5344CB8AC3E}">
        <p14:creationId xmlns:p14="http://schemas.microsoft.com/office/powerpoint/2010/main" val="32783441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a:t>
            </a:r>
            <a:r>
              <a:rPr lang="en-US" baseline="0" dirty="0" smtClean="0"/>
              <a:t> as a facilitator or participant in the meeting, feel the conversation needs to be re-directions, try some of these ideas. They may make an awkward situation a bit easier for all involved.</a:t>
            </a:r>
            <a:endParaRPr lang="en-US" dirty="0"/>
          </a:p>
        </p:txBody>
      </p:sp>
    </p:spTree>
    <p:extLst>
      <p:ext uri="{BB962C8B-B14F-4D97-AF65-F5344CB8AC3E}">
        <p14:creationId xmlns:p14="http://schemas.microsoft.com/office/powerpoint/2010/main" val="28521268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0" baseline="0" dirty="0" smtClean="0">
              <a:latin typeface="Times New Roman"/>
              <a:cs typeface="Times New Roman"/>
            </a:endParaRPr>
          </a:p>
        </p:txBody>
      </p:sp>
    </p:spTree>
    <p:extLst>
      <p:ext uri="{BB962C8B-B14F-4D97-AF65-F5344CB8AC3E}">
        <p14:creationId xmlns:p14="http://schemas.microsoft.com/office/powerpoint/2010/main" val="1508468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go! Lets look at the module overview to get an idea of the concepts covered in the module. You will notice standards grouped together into ‘big ideas’. The standards are intended to be taught and assessed together – as clusters, as connected standards – not as individual items. As you read the module overview, highlight the big ideas that are taught and assessed in this module.</a:t>
            </a:r>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step in planning our</a:t>
            </a:r>
            <a:r>
              <a:rPr lang="en-US" baseline="0" dirty="0" smtClean="0"/>
              <a:t> trip is to decide where, precisely, in Spokane we will visit. How about Riverfront Park? Built for the 1974 Expo, the World’s Fair, this park offers views of the Spokane River, waterfall, an antique carousel, and a statue commemorating </a:t>
            </a:r>
            <a:r>
              <a:rPr lang="en-US" baseline="0" dirty="0" err="1" smtClean="0"/>
              <a:t>Bloomsday</a:t>
            </a:r>
            <a:r>
              <a:rPr lang="en-US" baseline="0" dirty="0" smtClean="0"/>
              <a:t>, the largest amateur footrace in the world.</a:t>
            </a:r>
          </a:p>
          <a:p>
            <a:endParaRPr lang="en-US" baseline="0" dirty="0" smtClean="0"/>
          </a:p>
          <a:p>
            <a:r>
              <a:rPr lang="en-US" baseline="0" dirty="0" smtClean="0"/>
              <a:t>Just like we’re getting much more specific information about Spokane, we want to analyze the module assessments to get much more specific information about what our students need to demonstrate in order to be proficient on the standards taught/assessed in this module. Maybe our students need to add and subtract fractions. OK, but what type of fractions? Fractions with the same denominator? Fractions with unlike denominators? Do they need to simplify the answer? What type of math practices do our students need to be successful with fractions?</a:t>
            </a:r>
          </a:p>
          <a:p>
            <a:endParaRPr lang="en-US" baseline="0" dirty="0" smtClean="0"/>
          </a:p>
          <a:p>
            <a:endParaRPr lang="en-US" baseline="0" dirty="0" smtClean="0"/>
          </a:p>
          <a:p>
            <a:endParaRPr lang="en-US" baseline="0" dirty="0" smtClean="0"/>
          </a:p>
          <a:p>
            <a:r>
              <a:rPr lang="en-US" baseline="0" dirty="0" smtClean="0"/>
              <a:t>10 minutes</a:t>
            </a:r>
            <a:endParaRPr lang="en-US" dirty="0"/>
          </a:p>
        </p:txBody>
      </p:sp>
    </p:spTree>
    <p:extLst>
      <p:ext uri="{BB962C8B-B14F-4D97-AF65-F5344CB8AC3E}">
        <p14:creationId xmlns:p14="http://schemas.microsoft.com/office/powerpoint/2010/main" val="303220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getting ready to analyze assessments. Before we do, let’s go over the features of ENY</a:t>
            </a:r>
            <a:r>
              <a:rPr lang="en-US" baseline="0" dirty="0" smtClean="0"/>
              <a:t> assessments.</a:t>
            </a:r>
            <a:endParaRPr lang="en-US" dirty="0" smtClean="0"/>
          </a:p>
          <a:p>
            <a:endParaRPr lang="en-US" dirty="0" smtClean="0"/>
          </a:p>
          <a:p>
            <a:r>
              <a:rPr lang="en-US" dirty="0" smtClean="0"/>
              <a:t>About</a:t>
            </a:r>
            <a:r>
              <a:rPr lang="en-US" baseline="0" dirty="0" smtClean="0"/>
              <a:t> the tests: </a:t>
            </a:r>
          </a:p>
          <a:p>
            <a:endParaRPr lang="en-US" baseline="0" dirty="0" smtClean="0"/>
          </a:p>
          <a:p>
            <a:r>
              <a:rPr lang="en-US" baseline="0" dirty="0" smtClean="0"/>
              <a:t>Heavy on application.</a:t>
            </a:r>
          </a:p>
          <a:p>
            <a:r>
              <a:rPr lang="en-US" baseline="0" dirty="0" smtClean="0"/>
              <a:t>Most items assess multiple standards</a:t>
            </a:r>
          </a:p>
          <a:p>
            <a:r>
              <a:rPr lang="en-US" baseline="0" dirty="0" smtClean="0"/>
              <a:t>Multi-part questions</a:t>
            </a:r>
          </a:p>
          <a:p>
            <a:r>
              <a:rPr lang="en-US" baseline="0" dirty="0" smtClean="0"/>
              <a:t>Parts of questions connected – part b depends on part a</a:t>
            </a:r>
          </a:p>
          <a:p>
            <a:r>
              <a:rPr lang="en-US" baseline="0" dirty="0" smtClean="0"/>
              <a:t>Assessing standards in more than one way</a:t>
            </a:r>
          </a:p>
          <a:p>
            <a:r>
              <a:rPr lang="en-US" baseline="0" dirty="0" smtClean="0"/>
              <a:t>Heavy reading with multiple steps</a:t>
            </a:r>
          </a:p>
          <a:p>
            <a:endParaRPr lang="en-US" baseline="0" dirty="0" smtClean="0"/>
          </a:p>
          <a:p>
            <a:endParaRPr lang="en-US" dirty="0"/>
          </a:p>
        </p:txBody>
      </p:sp>
    </p:spTree>
    <p:extLst>
      <p:ext uri="{BB962C8B-B14F-4D97-AF65-F5344CB8AC3E}">
        <p14:creationId xmlns:p14="http://schemas.microsoft.com/office/powerpoint/2010/main" val="255957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Note: This slide refers to the Assessment Communication documents that can be found on the </a:t>
            </a:r>
            <a:r>
              <a:rPr lang="en-US" baseline="0" dirty="0" err="1" smtClean="0"/>
              <a:t>engagewa</a:t>
            </a:r>
            <a:r>
              <a:rPr lang="en-US" baseline="0" dirty="0" smtClean="0"/>
              <a:t> website. These are produce for Bethel (so they may have district-specific information) but may be modified for use in any district/classroom.</a:t>
            </a:r>
          </a:p>
          <a:p>
            <a:endParaRPr lang="en-US" baseline="0" dirty="0" smtClean="0"/>
          </a:p>
          <a:p>
            <a:r>
              <a:rPr lang="en-US" baseline="0" dirty="0" smtClean="0"/>
              <a:t>We’ve developed Assessment Packets to support teachers in using the ENY assessments. Take a look at the table of contents. What features of these packets will be helpful for the Cycle of Teaching and Learning?</a:t>
            </a:r>
          </a:p>
          <a:p>
            <a:endParaRPr lang="en-US" dirty="0"/>
          </a:p>
        </p:txBody>
      </p:sp>
    </p:spTree>
    <p:extLst>
      <p:ext uri="{BB962C8B-B14F-4D97-AF65-F5344CB8AC3E}">
        <p14:creationId xmlns:p14="http://schemas.microsoft.com/office/powerpoint/2010/main" val="2559572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dig in</a:t>
            </a:r>
            <a:r>
              <a:rPr lang="en-US" baseline="0" dirty="0" smtClean="0"/>
              <a:t> to these assessments. Begin by reading and solving each item. As you do, note the big idea of the item that corresponds to the big ideas presented in the Module Overview. Make adjustments to your big ideas as needed. </a:t>
            </a:r>
          </a:p>
          <a:p>
            <a:endParaRPr lang="en-US" baseline="0" dirty="0" smtClean="0"/>
          </a:p>
          <a:p>
            <a:r>
              <a:rPr lang="en-US" baseline="0" dirty="0" smtClean="0"/>
              <a:t>Take notes on the Module Planning Matrix handout as you work.</a:t>
            </a:r>
            <a:endParaRPr lang="en-US" dirty="0" smtClean="0"/>
          </a:p>
          <a:p>
            <a:endParaRPr lang="en-US" dirty="0" smtClean="0"/>
          </a:p>
          <a:p>
            <a:r>
              <a:rPr lang="en-US" dirty="0" smtClean="0"/>
              <a:t>15 minutes </a:t>
            </a:r>
            <a:endParaRPr lang="en-US" dirty="0"/>
          </a:p>
        </p:txBody>
      </p:sp>
    </p:spTree>
    <p:extLst>
      <p:ext uri="{BB962C8B-B14F-4D97-AF65-F5344CB8AC3E}">
        <p14:creationId xmlns:p14="http://schemas.microsoft.com/office/powerpoint/2010/main" val="530955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Module Planning</a:t>
            </a:r>
            <a:r>
              <a:rPr lang="en-US" baseline="0" dirty="0" smtClean="0"/>
              <a:t> Matrix may look a bit like this as you work.</a:t>
            </a:r>
            <a:endParaRPr lang="en-US" dirty="0"/>
          </a:p>
        </p:txBody>
      </p:sp>
    </p:spTree>
    <p:extLst>
      <p:ext uri="{BB962C8B-B14F-4D97-AF65-F5344CB8AC3E}">
        <p14:creationId xmlns:p14="http://schemas.microsoft.com/office/powerpoint/2010/main" val="1759969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6" name="Shape 6"/>
          <p:cNvSpPr>
            <a:spLocks noGrp="1"/>
          </p:cNvSpPr>
          <p:nvPr>
            <p:ph type="title"/>
          </p:nvPr>
        </p:nvSpPr>
        <p:spPr>
          <a:xfrm>
            <a:off x="355600" y="2044700"/>
            <a:ext cx="12293600" cy="3238500"/>
          </a:xfrm>
          <a:prstGeom prst="rect">
            <a:avLst/>
          </a:prstGeom>
        </p:spPr>
        <p:txBody>
          <a:bodyPr anchor="b"/>
          <a:lstStyle/>
          <a:p>
            <a:pPr lvl="0">
              <a:defRPr sz="1800" cap="none">
                <a:solidFill>
                  <a:srgbClr val="000000"/>
                </a:solidFill>
              </a:defRPr>
            </a:pPr>
            <a:r>
              <a:rPr sz="7200" cap="all">
                <a:solidFill>
                  <a:srgbClr val="535353"/>
                </a:solidFill>
              </a:rPr>
              <a:t>Title Text</a:t>
            </a:r>
          </a:p>
        </p:txBody>
      </p:sp>
      <p:sp>
        <p:nvSpPr>
          <p:cNvPr id="7" name="Shape 7"/>
          <p:cNvSpPr>
            <a:spLocks noGrp="1"/>
          </p:cNvSpPr>
          <p:nvPr>
            <p:ph type="body" idx="1"/>
          </p:nvPr>
        </p:nvSpPr>
        <p:spPr>
          <a:xfrm>
            <a:off x="355600" y="5270500"/>
            <a:ext cx="12293600" cy="12954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Body Level One</a:t>
            </a:r>
          </a:p>
          <a:p>
            <a:pPr lvl="1">
              <a:defRPr sz="1800">
                <a:solidFill>
                  <a:srgbClr val="000000"/>
                </a:solidFill>
              </a:defRPr>
            </a:pPr>
            <a:r>
              <a:rPr sz="3800">
                <a:solidFill>
                  <a:srgbClr val="535353"/>
                </a:solidFill>
              </a:rPr>
              <a:t>Body Level Two</a:t>
            </a:r>
          </a:p>
          <a:p>
            <a:pPr lvl="2">
              <a:defRPr sz="1800">
                <a:solidFill>
                  <a:srgbClr val="000000"/>
                </a:solidFill>
              </a:defRPr>
            </a:pPr>
            <a:r>
              <a:rPr sz="3800">
                <a:solidFill>
                  <a:srgbClr val="535353"/>
                </a:solidFill>
              </a:rPr>
              <a:t>Body Level Three</a:t>
            </a:r>
          </a:p>
          <a:p>
            <a:pPr lvl="3">
              <a:defRPr sz="1800">
                <a:solidFill>
                  <a:srgbClr val="000000"/>
                </a:solidFill>
              </a:defRPr>
            </a:pPr>
            <a:r>
              <a:rPr sz="3800">
                <a:solidFill>
                  <a:srgbClr val="535353"/>
                </a:solidFill>
              </a:rPr>
              <a:t>Body Level Four</a:t>
            </a:r>
          </a:p>
          <a:p>
            <a:pPr lvl="4">
              <a:defRPr sz="1800">
                <a:solidFill>
                  <a:srgbClr val="000000"/>
                </a:solidFill>
              </a:defRPr>
            </a:pPr>
            <a:r>
              <a:rPr sz="3800">
                <a:solidFill>
                  <a:srgbClr val="535353"/>
                </a:solidFill>
              </a:rPr>
              <a:t>Body Level Five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50240" y="9040143"/>
            <a:ext cx="3034453" cy="519289"/>
          </a:xfrm>
          <a:prstGeom prst="rect">
            <a:avLst/>
          </a:prstGeom>
        </p:spPr>
        <p:txBody>
          <a:bodyPr lIns="130046" tIns="65023" rIns="130046" bIns="65023"/>
          <a:lstStyle/>
          <a:p>
            <a:fld id="{A0B56253-A320-C34A-81E4-A60CA03E24AA}" type="datetimeFigureOut">
              <a:rPr lang="en-US" smtClean="0"/>
              <a:t>8/10/15</a:t>
            </a:fld>
            <a:endParaRPr lang="en-US"/>
          </a:p>
        </p:txBody>
      </p:sp>
      <p:sp>
        <p:nvSpPr>
          <p:cNvPr id="5" name="Footer Placeholder 4"/>
          <p:cNvSpPr>
            <a:spLocks noGrp="1"/>
          </p:cNvSpPr>
          <p:nvPr>
            <p:ph type="ftr" sz="quarter" idx="11"/>
          </p:nvPr>
        </p:nvSpPr>
        <p:spPr>
          <a:xfrm>
            <a:off x="4443307" y="9040143"/>
            <a:ext cx="4118187" cy="519289"/>
          </a:xfrm>
          <a:prstGeom prst="rect">
            <a:avLst/>
          </a:prstGeom>
        </p:spPr>
        <p:txBody>
          <a:bodyPr lIns="130046" tIns="65023" rIns="130046" bIns="65023"/>
          <a:lstStyle/>
          <a:p>
            <a:endParaRPr lang="en-US"/>
          </a:p>
        </p:txBody>
      </p:sp>
      <p:sp>
        <p:nvSpPr>
          <p:cNvPr id="6" name="Slide Number Placeholder 5"/>
          <p:cNvSpPr>
            <a:spLocks noGrp="1"/>
          </p:cNvSpPr>
          <p:nvPr>
            <p:ph type="sldNum" sz="quarter" idx="12"/>
          </p:nvPr>
        </p:nvSpPr>
        <p:spPr>
          <a:xfrm>
            <a:off x="6354985" y="9271000"/>
            <a:ext cx="282129" cy="276999"/>
          </a:xfrm>
        </p:spPr>
        <p:txBody>
          <a:bodyPr/>
          <a:lstStyle/>
          <a:p>
            <a:fld id="{0CE9BCBD-4F92-B244-A61F-8243419F7D95}" type="slidenum">
              <a:rPr lang="en-US" smtClean="0"/>
              <a:t>‹#›</a:t>
            </a:fld>
            <a:endParaRPr lang="en-US"/>
          </a:p>
        </p:txBody>
      </p:sp>
    </p:spTree>
    <p:extLst>
      <p:ext uri="{BB962C8B-B14F-4D97-AF65-F5344CB8AC3E}">
        <p14:creationId xmlns:p14="http://schemas.microsoft.com/office/powerpoint/2010/main" val="2114528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4" name="Shape 14"/>
          <p:cNvSpPr>
            <a:spLocks noGrp="1"/>
          </p:cNvSpPr>
          <p:nvPr>
            <p:ph type="title"/>
          </p:nvPr>
        </p:nvSpPr>
        <p:spPr>
          <a:xfrm>
            <a:off x="355600" y="3251200"/>
            <a:ext cx="12293600" cy="3238500"/>
          </a:xfrm>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15" name="Shape 1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17" name="Shape 17"/>
          <p:cNvSpPr>
            <a:spLocks noGrp="1"/>
          </p:cNvSpPr>
          <p:nvPr>
            <p:ph type="title"/>
          </p:nvPr>
        </p:nvSpPr>
        <p:spPr>
          <a:xfrm>
            <a:off x="355600" y="1016000"/>
            <a:ext cx="5892800" cy="3886200"/>
          </a:xfrm>
          <a:prstGeom prst="rect">
            <a:avLst/>
          </a:prstGeom>
        </p:spPr>
        <p:txBody>
          <a:bodyPr anchor="b"/>
          <a:lstStyle/>
          <a:p>
            <a:pPr lvl="0">
              <a:defRPr sz="1800" cap="none">
                <a:solidFill>
                  <a:srgbClr val="000000"/>
                </a:solidFill>
              </a:defRPr>
            </a:pPr>
            <a:r>
              <a:rPr sz="7200" cap="all">
                <a:solidFill>
                  <a:srgbClr val="535353"/>
                </a:solidFill>
              </a:rPr>
              <a:t>Title Text</a:t>
            </a:r>
          </a:p>
        </p:txBody>
      </p:sp>
      <p:sp>
        <p:nvSpPr>
          <p:cNvPr id="18" name="Shape 18"/>
          <p:cNvSpPr>
            <a:spLocks noGrp="1"/>
          </p:cNvSpPr>
          <p:nvPr>
            <p:ph type="body" idx="1"/>
          </p:nvPr>
        </p:nvSpPr>
        <p:spPr>
          <a:xfrm>
            <a:off x="355600" y="4889500"/>
            <a:ext cx="5892800" cy="38862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Body Level One</a:t>
            </a:r>
          </a:p>
          <a:p>
            <a:pPr lvl="1">
              <a:defRPr sz="1800">
                <a:solidFill>
                  <a:srgbClr val="000000"/>
                </a:solidFill>
              </a:defRPr>
            </a:pPr>
            <a:r>
              <a:rPr sz="3800">
                <a:solidFill>
                  <a:srgbClr val="535353"/>
                </a:solidFill>
              </a:rPr>
              <a:t>Body Level Two</a:t>
            </a:r>
          </a:p>
          <a:p>
            <a:pPr lvl="2">
              <a:defRPr sz="1800">
                <a:solidFill>
                  <a:srgbClr val="000000"/>
                </a:solidFill>
              </a:defRPr>
            </a:pPr>
            <a:r>
              <a:rPr sz="3800">
                <a:solidFill>
                  <a:srgbClr val="535353"/>
                </a:solidFill>
              </a:rPr>
              <a:t>Body Level Three</a:t>
            </a:r>
          </a:p>
          <a:p>
            <a:pPr lvl="3">
              <a:defRPr sz="1800">
                <a:solidFill>
                  <a:srgbClr val="000000"/>
                </a:solidFill>
              </a:defRPr>
            </a:pPr>
            <a:r>
              <a:rPr sz="3800">
                <a:solidFill>
                  <a:srgbClr val="535353"/>
                </a:solidFill>
              </a:rPr>
              <a:t>Body Level Four</a:t>
            </a:r>
          </a:p>
          <a:p>
            <a:pPr lvl="4">
              <a:defRPr sz="1800">
                <a:solidFill>
                  <a:srgbClr val="000000"/>
                </a:solidFill>
              </a:defRPr>
            </a:pPr>
            <a:r>
              <a:rPr sz="3800">
                <a:solidFill>
                  <a:srgbClr val="535353"/>
                </a:solidFill>
              </a:rPr>
              <a:t>Body Level Five</a:t>
            </a:r>
          </a:p>
        </p:txBody>
      </p:sp>
      <p:sp>
        <p:nvSpPr>
          <p:cNvPr id="19" name="Shape 1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22" name="Shape 2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cap="none">
                <a:solidFill>
                  <a:srgbClr val="000000"/>
                </a:solidFill>
              </a:defRPr>
            </a:pPr>
            <a:r>
              <a:rPr sz="7200" cap="all">
                <a:solidFill>
                  <a:srgbClr val="535353"/>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26" name="Shape 2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2" name="Shape 32"/>
          <p:cNvSpPr>
            <a:spLocks noGrp="1"/>
          </p:cNvSpPr>
          <p:nvPr>
            <p:ph type="body" idx="1"/>
          </p:nvPr>
        </p:nvSpPr>
        <p:spPr>
          <a:xfrm>
            <a:off x="762000" y="762000"/>
            <a:ext cx="11468100" cy="8216900"/>
          </a:xfrm>
          <a:prstGeom prst="rect">
            <a:avLst/>
          </a:prstGeom>
        </p:spPr>
        <p:txBody>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35" name="Shape 3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39" name="Shape 3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cap="none">
                <a:solidFill>
                  <a:srgbClr val="000000"/>
                </a:solidFill>
              </a:defRPr>
            </a:pPr>
            <a:r>
              <a:rPr sz="7200" cap="all">
                <a:solidFill>
                  <a:srgbClr val="535353"/>
                </a:solidFill>
              </a:rPr>
              <a:t>Title Text</a:t>
            </a:r>
          </a:p>
        </p:txBody>
      </p:sp>
      <p:sp>
        <p:nvSpPr>
          <p:cNvPr id="3" name="Shape 3"/>
          <p:cNvSpPr>
            <a:spLocks noGrp="1"/>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4600">
                <a:solidFill>
                  <a:srgbClr val="535353"/>
                </a:solidFill>
              </a:rPr>
              <a:t>Body Level One</a:t>
            </a:r>
          </a:p>
          <a:p>
            <a:pPr lvl="1">
              <a:defRPr sz="1800">
                <a:solidFill>
                  <a:srgbClr val="000000"/>
                </a:solidFill>
              </a:defRPr>
            </a:pPr>
            <a:r>
              <a:rPr sz="4600">
                <a:solidFill>
                  <a:srgbClr val="535353"/>
                </a:solidFill>
              </a:rPr>
              <a:t>Body Level Two</a:t>
            </a:r>
          </a:p>
          <a:p>
            <a:pPr lvl="2">
              <a:defRPr sz="1800">
                <a:solidFill>
                  <a:srgbClr val="000000"/>
                </a:solidFill>
              </a:defRPr>
            </a:pPr>
            <a:r>
              <a:rPr sz="4600">
                <a:solidFill>
                  <a:srgbClr val="535353"/>
                </a:solidFill>
              </a:rPr>
              <a:t>Body Level Three</a:t>
            </a:r>
          </a:p>
          <a:p>
            <a:pPr lvl="3">
              <a:defRPr sz="1800">
                <a:solidFill>
                  <a:srgbClr val="000000"/>
                </a:solidFill>
              </a:defRPr>
            </a:pPr>
            <a:r>
              <a:rPr sz="4600">
                <a:solidFill>
                  <a:srgbClr val="535353"/>
                </a:solidFill>
              </a:rPr>
              <a:t>Body Level Four</a:t>
            </a:r>
          </a:p>
          <a:p>
            <a:pPr lvl="4">
              <a:defRPr sz="1800">
                <a:solidFill>
                  <a:srgbClr val="000000"/>
                </a:solidFill>
              </a:defRPr>
            </a:pPr>
            <a:r>
              <a:rPr sz="4600">
                <a:solidFill>
                  <a:srgbClr val="535353"/>
                </a:solidFill>
              </a:rPr>
              <a:t>Body Level Five</a:t>
            </a:r>
          </a:p>
        </p:txBody>
      </p:sp>
      <p:sp>
        <p:nvSpPr>
          <p:cNvPr id="4" name="Shape 4"/>
          <p:cNvSpPr>
            <a:spLocks noGrp="1"/>
          </p:cNvSpPr>
          <p:nvPr>
            <p:ph type="sldNum" sz="quarter" idx="2"/>
          </p:nvPr>
        </p:nvSpPr>
        <p:spPr>
          <a:xfrm>
            <a:off x="6324599" y="9271000"/>
            <a:ext cx="342901" cy="355600"/>
          </a:xfrm>
          <a:prstGeom prst="rect">
            <a:avLst/>
          </a:prstGeom>
          <a:ln w="12700">
            <a:miter lim="400000"/>
          </a:ln>
        </p:spPr>
        <p:txBody>
          <a:bodyPr wrap="none" lIns="0" tIns="0" rIns="0" bIns="0">
            <a:spAutoFit/>
          </a:bodyPr>
          <a:lstStyle>
            <a:lvl1pPr>
              <a:defRPr sz="1800"/>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6" r:id="rId6"/>
    <p:sldLayoutId id="2147483657" r:id="rId7"/>
    <p:sldLayoutId id="2147483658" r:id="rId8"/>
    <p:sldLayoutId id="2147483659" r:id="rId9"/>
    <p:sldLayoutId id="2147483660" r:id="rId10"/>
    <p:sldLayoutId id="2147483661" r:id="rId11"/>
  </p:sldLayoutIdLst>
  <p:transition xmlns:p14="http://schemas.microsoft.com/office/powerpoint/2010/main" spd="med"/>
  <p:txStyles>
    <p:titleStyle>
      <a:lvl1pPr algn="ctr" defTabSz="584200">
        <a:defRPr sz="7200" cap="all">
          <a:solidFill>
            <a:srgbClr val="535353"/>
          </a:solidFill>
          <a:latin typeface="+mn-lt"/>
          <a:ea typeface="+mn-ea"/>
          <a:cs typeface="+mn-cs"/>
          <a:sym typeface="Gill Sans Light"/>
        </a:defRPr>
      </a:lvl1pPr>
      <a:lvl2pPr indent="228600" algn="ctr" defTabSz="584200">
        <a:defRPr sz="7200" cap="all">
          <a:solidFill>
            <a:srgbClr val="535353"/>
          </a:solidFill>
          <a:latin typeface="+mn-lt"/>
          <a:ea typeface="+mn-ea"/>
          <a:cs typeface="+mn-cs"/>
          <a:sym typeface="Gill Sans Light"/>
        </a:defRPr>
      </a:lvl2pPr>
      <a:lvl3pPr indent="457200" algn="ctr" defTabSz="584200">
        <a:defRPr sz="7200" cap="all">
          <a:solidFill>
            <a:srgbClr val="535353"/>
          </a:solidFill>
          <a:latin typeface="+mn-lt"/>
          <a:ea typeface="+mn-ea"/>
          <a:cs typeface="+mn-cs"/>
          <a:sym typeface="Gill Sans Light"/>
        </a:defRPr>
      </a:lvl3pPr>
      <a:lvl4pPr indent="685800" algn="ctr" defTabSz="584200">
        <a:defRPr sz="7200" cap="all">
          <a:solidFill>
            <a:srgbClr val="535353"/>
          </a:solidFill>
          <a:latin typeface="+mn-lt"/>
          <a:ea typeface="+mn-ea"/>
          <a:cs typeface="+mn-cs"/>
          <a:sym typeface="Gill Sans Light"/>
        </a:defRPr>
      </a:lvl4pPr>
      <a:lvl5pPr indent="914400" algn="ctr" defTabSz="584200">
        <a:defRPr sz="7200" cap="all">
          <a:solidFill>
            <a:srgbClr val="535353"/>
          </a:solidFill>
          <a:latin typeface="+mn-lt"/>
          <a:ea typeface="+mn-ea"/>
          <a:cs typeface="+mn-cs"/>
          <a:sym typeface="Gill Sans Light"/>
        </a:defRPr>
      </a:lvl5pPr>
      <a:lvl6pPr indent="1143000" algn="ctr" defTabSz="584200">
        <a:defRPr sz="7200" cap="all">
          <a:solidFill>
            <a:srgbClr val="535353"/>
          </a:solidFill>
          <a:latin typeface="+mn-lt"/>
          <a:ea typeface="+mn-ea"/>
          <a:cs typeface="+mn-cs"/>
          <a:sym typeface="Gill Sans Light"/>
        </a:defRPr>
      </a:lvl6pPr>
      <a:lvl7pPr indent="1371600" algn="ctr" defTabSz="584200">
        <a:defRPr sz="7200" cap="all">
          <a:solidFill>
            <a:srgbClr val="535353"/>
          </a:solidFill>
          <a:latin typeface="+mn-lt"/>
          <a:ea typeface="+mn-ea"/>
          <a:cs typeface="+mn-cs"/>
          <a:sym typeface="Gill Sans Light"/>
        </a:defRPr>
      </a:lvl7pPr>
      <a:lvl8pPr indent="1600200" algn="ctr" defTabSz="584200">
        <a:defRPr sz="7200" cap="all">
          <a:solidFill>
            <a:srgbClr val="535353"/>
          </a:solidFill>
          <a:latin typeface="+mn-lt"/>
          <a:ea typeface="+mn-ea"/>
          <a:cs typeface="+mn-cs"/>
          <a:sym typeface="Gill Sans Light"/>
        </a:defRPr>
      </a:lvl8pPr>
      <a:lvl9pPr indent="1828800" algn="ctr" defTabSz="584200">
        <a:defRPr sz="7200" cap="all">
          <a:solidFill>
            <a:srgbClr val="535353"/>
          </a:solidFill>
          <a:latin typeface="+mn-lt"/>
          <a:ea typeface="+mn-ea"/>
          <a:cs typeface="+mn-cs"/>
          <a:sym typeface="Gill Sans Light"/>
        </a:defRPr>
      </a:lvl9pPr>
    </p:titleStyle>
    <p:bodyStyle>
      <a:lvl1pPr marL="520700" indent="-520700" defTabSz="584200">
        <a:lnSpc>
          <a:spcPct val="120000"/>
        </a:lnSpc>
        <a:spcBef>
          <a:spcPts val="4600"/>
        </a:spcBef>
        <a:buSzPct val="82000"/>
        <a:buChar char="•"/>
        <a:defRPr sz="4600">
          <a:solidFill>
            <a:srgbClr val="535353"/>
          </a:solidFill>
          <a:latin typeface="+mn-lt"/>
          <a:ea typeface="+mn-ea"/>
          <a:cs typeface="+mn-cs"/>
          <a:sym typeface="Gill Sans Light"/>
        </a:defRPr>
      </a:lvl1pPr>
      <a:lvl2pPr marL="1041400" indent="-520700" defTabSz="584200">
        <a:lnSpc>
          <a:spcPct val="120000"/>
        </a:lnSpc>
        <a:spcBef>
          <a:spcPts val="4600"/>
        </a:spcBef>
        <a:buSzPct val="82000"/>
        <a:buChar char="•"/>
        <a:defRPr sz="4600">
          <a:solidFill>
            <a:srgbClr val="535353"/>
          </a:solidFill>
          <a:latin typeface="+mn-lt"/>
          <a:ea typeface="+mn-ea"/>
          <a:cs typeface="+mn-cs"/>
          <a:sym typeface="Gill Sans Light"/>
        </a:defRPr>
      </a:lvl2pPr>
      <a:lvl3pPr marL="1562100" indent="-520700" defTabSz="584200">
        <a:lnSpc>
          <a:spcPct val="120000"/>
        </a:lnSpc>
        <a:spcBef>
          <a:spcPts val="4600"/>
        </a:spcBef>
        <a:buSzPct val="82000"/>
        <a:buChar char="•"/>
        <a:defRPr sz="4600">
          <a:solidFill>
            <a:srgbClr val="535353"/>
          </a:solidFill>
          <a:latin typeface="+mn-lt"/>
          <a:ea typeface="+mn-ea"/>
          <a:cs typeface="+mn-cs"/>
          <a:sym typeface="Gill Sans Light"/>
        </a:defRPr>
      </a:lvl3pPr>
      <a:lvl4pPr marL="2082800" indent="-520700" defTabSz="584200">
        <a:lnSpc>
          <a:spcPct val="120000"/>
        </a:lnSpc>
        <a:spcBef>
          <a:spcPts val="4600"/>
        </a:spcBef>
        <a:buSzPct val="82000"/>
        <a:buChar char="•"/>
        <a:defRPr sz="4600">
          <a:solidFill>
            <a:srgbClr val="535353"/>
          </a:solidFill>
          <a:latin typeface="+mn-lt"/>
          <a:ea typeface="+mn-ea"/>
          <a:cs typeface="+mn-cs"/>
          <a:sym typeface="Gill Sans Light"/>
        </a:defRPr>
      </a:lvl4pPr>
      <a:lvl5pPr marL="2603500" indent="-520700" defTabSz="584200">
        <a:lnSpc>
          <a:spcPct val="120000"/>
        </a:lnSpc>
        <a:spcBef>
          <a:spcPts val="4600"/>
        </a:spcBef>
        <a:buSzPct val="82000"/>
        <a:buChar char="•"/>
        <a:defRPr sz="4600">
          <a:solidFill>
            <a:srgbClr val="535353"/>
          </a:solidFill>
          <a:latin typeface="+mn-lt"/>
          <a:ea typeface="+mn-ea"/>
          <a:cs typeface="+mn-cs"/>
          <a:sym typeface="Gill Sans Light"/>
        </a:defRPr>
      </a:lvl5pPr>
      <a:lvl6pPr marL="3124200" indent="-520700" defTabSz="584200">
        <a:lnSpc>
          <a:spcPct val="120000"/>
        </a:lnSpc>
        <a:spcBef>
          <a:spcPts val="4600"/>
        </a:spcBef>
        <a:buSzPct val="82000"/>
        <a:buChar char="•"/>
        <a:defRPr sz="4600">
          <a:solidFill>
            <a:srgbClr val="535353"/>
          </a:solidFill>
          <a:latin typeface="+mn-lt"/>
          <a:ea typeface="+mn-ea"/>
          <a:cs typeface="+mn-cs"/>
          <a:sym typeface="Gill Sans Light"/>
        </a:defRPr>
      </a:lvl6pPr>
      <a:lvl7pPr marL="3644900" indent="-520700" defTabSz="584200">
        <a:lnSpc>
          <a:spcPct val="120000"/>
        </a:lnSpc>
        <a:spcBef>
          <a:spcPts val="4600"/>
        </a:spcBef>
        <a:buSzPct val="82000"/>
        <a:buChar char="•"/>
        <a:defRPr sz="4600">
          <a:solidFill>
            <a:srgbClr val="535353"/>
          </a:solidFill>
          <a:latin typeface="+mn-lt"/>
          <a:ea typeface="+mn-ea"/>
          <a:cs typeface="+mn-cs"/>
          <a:sym typeface="Gill Sans Light"/>
        </a:defRPr>
      </a:lvl7pPr>
      <a:lvl8pPr marL="4165600" indent="-520700" defTabSz="584200">
        <a:lnSpc>
          <a:spcPct val="120000"/>
        </a:lnSpc>
        <a:spcBef>
          <a:spcPts val="4600"/>
        </a:spcBef>
        <a:buSzPct val="82000"/>
        <a:buChar char="•"/>
        <a:defRPr sz="4600">
          <a:solidFill>
            <a:srgbClr val="535353"/>
          </a:solidFill>
          <a:latin typeface="+mn-lt"/>
          <a:ea typeface="+mn-ea"/>
          <a:cs typeface="+mn-cs"/>
          <a:sym typeface="Gill Sans Light"/>
        </a:defRPr>
      </a:lvl8pPr>
      <a:lvl9pPr marL="4686300" indent="-520700" defTabSz="584200">
        <a:lnSpc>
          <a:spcPct val="120000"/>
        </a:lnSpc>
        <a:spcBef>
          <a:spcPts val="4600"/>
        </a:spcBef>
        <a:buSzPct val="82000"/>
        <a:buChar char="•"/>
        <a:defRPr sz="4600">
          <a:solidFill>
            <a:srgbClr val="535353"/>
          </a:solidFill>
          <a:latin typeface="+mn-lt"/>
          <a:ea typeface="+mn-ea"/>
          <a:cs typeface="+mn-cs"/>
          <a:sym typeface="Gill Sans Light"/>
        </a:defRPr>
      </a:lvl9pPr>
    </p:bodyStyle>
    <p:otherStyle>
      <a:lvl1pPr algn="ctr" defTabSz="584200">
        <a:defRPr>
          <a:solidFill>
            <a:schemeClr val="tx1"/>
          </a:solidFill>
          <a:latin typeface="+mn-lt"/>
          <a:ea typeface="+mn-ea"/>
          <a:cs typeface="+mn-cs"/>
          <a:sym typeface="Gill Sans Light"/>
        </a:defRPr>
      </a:lvl1pPr>
      <a:lvl2pPr indent="228600" algn="ctr" defTabSz="584200">
        <a:defRPr>
          <a:solidFill>
            <a:schemeClr val="tx1"/>
          </a:solidFill>
          <a:latin typeface="+mn-lt"/>
          <a:ea typeface="+mn-ea"/>
          <a:cs typeface="+mn-cs"/>
          <a:sym typeface="Gill Sans Light"/>
        </a:defRPr>
      </a:lvl2pPr>
      <a:lvl3pPr indent="457200" algn="ctr" defTabSz="584200">
        <a:defRPr>
          <a:solidFill>
            <a:schemeClr val="tx1"/>
          </a:solidFill>
          <a:latin typeface="+mn-lt"/>
          <a:ea typeface="+mn-ea"/>
          <a:cs typeface="+mn-cs"/>
          <a:sym typeface="Gill Sans Light"/>
        </a:defRPr>
      </a:lvl3pPr>
      <a:lvl4pPr indent="685800" algn="ctr" defTabSz="584200">
        <a:defRPr>
          <a:solidFill>
            <a:schemeClr val="tx1"/>
          </a:solidFill>
          <a:latin typeface="+mn-lt"/>
          <a:ea typeface="+mn-ea"/>
          <a:cs typeface="+mn-cs"/>
          <a:sym typeface="Gill Sans Light"/>
        </a:defRPr>
      </a:lvl4pPr>
      <a:lvl5pPr indent="914400" algn="ctr" defTabSz="584200">
        <a:defRPr>
          <a:solidFill>
            <a:schemeClr val="tx1"/>
          </a:solidFill>
          <a:latin typeface="+mn-lt"/>
          <a:ea typeface="+mn-ea"/>
          <a:cs typeface="+mn-cs"/>
          <a:sym typeface="Gill Sans Light"/>
        </a:defRPr>
      </a:lvl5pPr>
      <a:lvl6pPr indent="1143000" algn="ctr" defTabSz="584200">
        <a:defRPr>
          <a:solidFill>
            <a:schemeClr val="tx1"/>
          </a:solidFill>
          <a:latin typeface="+mn-lt"/>
          <a:ea typeface="+mn-ea"/>
          <a:cs typeface="+mn-cs"/>
          <a:sym typeface="Gill Sans Light"/>
        </a:defRPr>
      </a:lvl6pPr>
      <a:lvl7pPr indent="1371600" algn="ctr" defTabSz="584200">
        <a:defRPr>
          <a:solidFill>
            <a:schemeClr val="tx1"/>
          </a:solidFill>
          <a:latin typeface="+mn-lt"/>
          <a:ea typeface="+mn-ea"/>
          <a:cs typeface="+mn-cs"/>
          <a:sym typeface="Gill Sans Light"/>
        </a:defRPr>
      </a:lvl7pPr>
      <a:lvl8pPr indent="1600200" algn="ctr" defTabSz="584200">
        <a:defRPr>
          <a:solidFill>
            <a:schemeClr val="tx1"/>
          </a:solidFill>
          <a:latin typeface="+mn-lt"/>
          <a:ea typeface="+mn-ea"/>
          <a:cs typeface="+mn-cs"/>
          <a:sym typeface="Gill Sans Light"/>
        </a:defRPr>
      </a:lvl8pPr>
      <a:lvl9pPr indent="1828800" algn="ctr" defTabSz="584200">
        <a:defRPr>
          <a:solidFill>
            <a:schemeClr val="tx1"/>
          </a:solidFill>
          <a:latin typeface="+mn-lt"/>
          <a:ea typeface="+mn-ea"/>
          <a:cs typeface="+mn-cs"/>
          <a:sym typeface="Gill Sans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gif"/><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 Id="rId3"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10.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1.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355600" y="2044700"/>
            <a:ext cx="12293600" cy="5355059"/>
          </a:xfrm>
          <a:prstGeom prst="rect">
            <a:avLst/>
          </a:prstGeom>
        </p:spPr>
        <p:txBody>
          <a:bodyPr>
            <a:normAutofit/>
          </a:bodyPr>
          <a:lstStyle/>
          <a:p>
            <a:pPr lvl="0">
              <a:defRPr sz="1800" cap="none">
                <a:solidFill>
                  <a:srgbClr val="000000"/>
                </a:solidFill>
              </a:defRPr>
            </a:pPr>
            <a:r>
              <a:rPr lang="en-US" sz="6600" cap="all" dirty="0" smtClean="0">
                <a:solidFill>
                  <a:srgbClr val="535353"/>
                </a:solidFill>
              </a:rPr>
              <a:t>Module planning protocol</a:t>
            </a:r>
            <a:r>
              <a:rPr lang="en-US" sz="6600" dirty="0"/>
              <a:t> </a:t>
            </a:r>
            <a:br>
              <a:rPr lang="en-US" sz="6600" dirty="0"/>
            </a:br>
            <a:r>
              <a:rPr lang="en-US" sz="6600" dirty="0" smtClean="0"/>
              <a:t>and </a:t>
            </a:r>
            <a:br>
              <a:rPr lang="en-US" sz="6600" dirty="0" smtClean="0"/>
            </a:br>
            <a:r>
              <a:rPr lang="en-US" sz="6600" dirty="0" smtClean="0"/>
              <a:t>DATA ANALYSIS PROTOCOL</a:t>
            </a:r>
            <a:endParaRPr sz="6600" cap="all" dirty="0">
              <a:solidFill>
                <a:srgbClr val="535353"/>
              </a:solidFill>
            </a:endParaRPr>
          </a:p>
        </p:txBody>
      </p:sp>
      <p:sp>
        <p:nvSpPr>
          <p:cNvPr id="63" name="Shape 63"/>
          <p:cNvSpPr>
            <a:spLocks noGrp="1"/>
          </p:cNvSpPr>
          <p:nvPr>
            <p:ph type="sldNum" sz="quarter" idx="2"/>
          </p:nvPr>
        </p:nvSpPr>
        <p:spPr>
          <a:xfrm>
            <a:off x="6381749" y="9271000"/>
            <a:ext cx="228601" cy="355600"/>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a:t>
            </a:fld>
            <a:endParaRPr>
              <a:solidFill>
                <a:srgbClr val="535353"/>
              </a:solidFill>
            </a:endParaRPr>
          </a:p>
        </p:txBody>
      </p:sp>
    </p:spTree>
  </p:cSld>
  <p:clrMapOvr>
    <a:masterClrMapping/>
  </p:clrMapOvr>
  <p:transition xmlns:p14="http://schemas.microsoft.com/office/powerpoint/2010/main" spd="slow">
    <p:fade thruBlk="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057118853"/>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408533715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three: Build lessons for academic success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4078" y="2720898"/>
            <a:ext cx="2885094" cy="2167597"/>
          </a:xfrm>
          <a:prstGeom prst="rect">
            <a:avLst/>
          </a:prstGeom>
        </p:spPr>
      </p:pic>
      <p:pic>
        <p:nvPicPr>
          <p:cNvPr id="2" name="Picture 1" descr="Screen shot 2014-10-29 at 11.59.1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8427" y="2692400"/>
            <a:ext cx="2849504" cy="2260342"/>
          </a:xfrm>
          <a:prstGeom prst="rect">
            <a:avLst/>
          </a:prstGeom>
        </p:spPr>
      </p:pic>
      <p:sp>
        <p:nvSpPr>
          <p:cNvPr id="4" name="Multiply 3"/>
          <p:cNvSpPr/>
          <p:nvPr/>
        </p:nvSpPr>
        <p:spPr>
          <a:xfrm>
            <a:off x="8496016" y="5899889"/>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8" name="Multiply 7"/>
          <p:cNvSpPr/>
          <p:nvPr/>
        </p:nvSpPr>
        <p:spPr>
          <a:xfrm>
            <a:off x="4746884" y="5355502"/>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9" name="Multiply 8"/>
          <p:cNvSpPr/>
          <p:nvPr/>
        </p:nvSpPr>
        <p:spPr>
          <a:xfrm>
            <a:off x="3658427" y="5232164"/>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0" name="Multiply 9"/>
          <p:cNvSpPr/>
          <p:nvPr/>
        </p:nvSpPr>
        <p:spPr>
          <a:xfrm>
            <a:off x="6447461" y="6081351"/>
            <a:ext cx="1088457" cy="1088774"/>
          </a:xfrm>
          <a:prstGeom prst="mathMultiply">
            <a:avLst/>
          </a:prstGeom>
          <a:solidFill>
            <a:srgbClr val="008000"/>
          </a:solidFill>
          <a:ln w="12700" cap="flat">
            <a:solidFill>
              <a:srgbClr val="008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1" name="Multiply 10"/>
          <p:cNvSpPr/>
          <p:nvPr/>
        </p:nvSpPr>
        <p:spPr>
          <a:xfrm>
            <a:off x="10492747" y="5507902"/>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2" name="Multiply 11"/>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15997773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
        <p:nvSpPr>
          <p:cNvPr id="62" name="Shape 62"/>
          <p:cNvSpPr>
            <a:spLocks noGrp="1"/>
          </p:cNvSpPr>
          <p:nvPr>
            <p:ph type="body" idx="1"/>
          </p:nvPr>
        </p:nvSpPr>
        <p:spPr>
          <a:xfrm>
            <a:off x="355600" y="2785722"/>
            <a:ext cx="12293600" cy="6540500"/>
          </a:xfrm>
          <a:prstGeom prst="rect">
            <a:avLst/>
          </a:prstGeom>
        </p:spPr>
        <p:txBody>
          <a:bodyPr>
            <a:normAutofit fontScale="85000" lnSpcReduction="20000"/>
          </a:bodyPr>
          <a:lstStyle/>
          <a:p>
            <a:pPr marL="0" indent="0">
              <a:buNone/>
            </a:pPr>
            <a:r>
              <a:rPr lang="en-US" dirty="0"/>
              <a:t>Begin by looking at the Exit Ticket.</a:t>
            </a:r>
          </a:p>
          <a:p>
            <a:pPr lvl="1"/>
            <a:r>
              <a:rPr lang="en-US" dirty="0" smtClean="0"/>
              <a:t>Align this Exit Ticket to the End-of-Module Assessment. </a:t>
            </a:r>
          </a:p>
          <a:p>
            <a:pPr lvl="2"/>
            <a:r>
              <a:rPr lang="en-US" dirty="0" smtClean="0"/>
              <a:t>Does this Exit Ticket assess one of the big ideas from the End-of-Module Assessment?</a:t>
            </a:r>
          </a:p>
          <a:p>
            <a:pPr lvl="2"/>
            <a:r>
              <a:rPr lang="en-US" dirty="0" smtClean="0"/>
              <a:t>If so, note that lesson on the Module Planning Matrix.</a:t>
            </a:r>
          </a:p>
          <a:p>
            <a:pPr lvl="2"/>
            <a:r>
              <a:rPr lang="en-US" dirty="0" smtClean="0"/>
              <a:t>How does this information help us build lessons for assessment success?</a:t>
            </a:r>
            <a:endParaRPr lang="en-US" dirty="0"/>
          </a:p>
        </p:txBody>
      </p:sp>
      <p:sp>
        <p:nvSpPr>
          <p:cNvPr id="63" name="Shape 6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12</a:t>
            </a:fld>
            <a:endParaRPr>
              <a:solidFill>
                <a:srgbClr val="535353"/>
              </a:solidFill>
            </a:endParaRPr>
          </a:p>
        </p:txBody>
      </p:sp>
    </p:spTree>
    <p:extLst>
      <p:ext uri="{BB962C8B-B14F-4D97-AF65-F5344CB8AC3E}">
        <p14:creationId xmlns:p14="http://schemas.microsoft.com/office/powerpoint/2010/main" val="4140730446"/>
      </p:ext>
    </p:extLst>
  </p:cSld>
  <p:clrMapOvr>
    <a:masterClrMapping/>
  </p:clrMapOvr>
  <p:transition xmlns:p14="http://schemas.microsoft.com/office/powerpoint/2010/main" spd="slow">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4-10-29 at 11.4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053" y="2635601"/>
            <a:ext cx="10851139" cy="6943211"/>
          </a:xfrm>
          <a:prstGeom prst="rect">
            <a:avLst/>
          </a:prstGeom>
        </p:spPr>
      </p:pic>
      <p:sp>
        <p:nvSpPr>
          <p:cNvPr id="2" name="Title 1"/>
          <p:cNvSpPr>
            <a:spLocks noGrp="1"/>
          </p:cNvSpPr>
          <p:nvPr>
            <p:ph type="title"/>
          </p:nvPr>
        </p:nvSpPr>
        <p:spPr/>
        <p:txBody>
          <a:bodyPr/>
          <a:lstStyle/>
          <a:p>
            <a:r>
              <a:rPr lang="en-US" dirty="0" smtClean="0"/>
              <a:t>Step two: Analyze Assessment</a:t>
            </a:r>
            <a:endParaRPr lang="en-US" dirty="0"/>
          </a:p>
        </p:txBody>
      </p:sp>
      <p:sp>
        <p:nvSpPr>
          <p:cNvPr id="4" name="TextBox 3"/>
          <p:cNvSpPr txBox="1"/>
          <p:nvPr/>
        </p:nvSpPr>
        <p:spPr>
          <a:xfrm>
            <a:off x="1587565"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2771883" y="529986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587565" y="735180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2771883" y="687531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8" name="TextBox 7"/>
          <p:cNvSpPr txBox="1"/>
          <p:nvPr/>
        </p:nvSpPr>
        <p:spPr>
          <a:xfrm>
            <a:off x="6932366" y="5653587"/>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TextBox 8"/>
          <p:cNvSpPr txBox="1"/>
          <p:nvPr/>
        </p:nvSpPr>
        <p:spPr>
          <a:xfrm>
            <a:off x="6932366" y="7303855"/>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266940872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85000" lnSpcReduction="10000"/>
          </a:bodyPr>
          <a:lstStyle/>
          <a:p>
            <a:r>
              <a:rPr lang="en-US" dirty="0" smtClean="0"/>
              <a:t>Examine the Problem Set for alignment to the Exit Ticket.</a:t>
            </a:r>
          </a:p>
          <a:p>
            <a:pPr lvl="1"/>
            <a:r>
              <a:rPr lang="en-US" dirty="0" smtClean="0"/>
              <a:t>Are some of the items less complex? More complex?</a:t>
            </a:r>
          </a:p>
          <a:p>
            <a:pPr lvl="1"/>
            <a:r>
              <a:rPr lang="en-US" dirty="0" smtClean="0"/>
              <a:t>How does this information help us plan a lesson for assessment success?</a:t>
            </a:r>
          </a:p>
          <a:p>
            <a:pPr lvl="1"/>
            <a:r>
              <a:rPr lang="en-US" dirty="0" smtClean="0"/>
              <a:t>Record your thinking on the Module Planning Matrix.</a:t>
            </a:r>
            <a:endParaRPr lang="en-US" dirty="0"/>
          </a:p>
        </p:txBody>
      </p:sp>
      <p:sp>
        <p:nvSpPr>
          <p:cNvPr id="4"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Tree>
    <p:extLst>
      <p:ext uri="{BB962C8B-B14F-4D97-AF65-F5344CB8AC3E}">
        <p14:creationId xmlns:p14="http://schemas.microsoft.com/office/powerpoint/2010/main" val="12665707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535353"/>
                </a:solidFill>
              </a:rPr>
              <a:t>Step three: build lessons for assessment success</a:t>
            </a:r>
            <a:endParaRPr sz="7200" cap="all" dirty="0">
              <a:solidFill>
                <a:srgbClr val="535353"/>
              </a:solidFill>
            </a:endParaRPr>
          </a:p>
        </p:txBody>
      </p:sp>
      <p:sp>
        <p:nvSpPr>
          <p:cNvPr id="62" name="Shape 62"/>
          <p:cNvSpPr>
            <a:spLocks noGrp="1"/>
          </p:cNvSpPr>
          <p:nvPr>
            <p:ph type="body" idx="1"/>
          </p:nvPr>
        </p:nvSpPr>
        <p:spPr>
          <a:xfrm>
            <a:off x="355600" y="2730500"/>
            <a:ext cx="12293600" cy="6896100"/>
          </a:xfrm>
          <a:prstGeom prst="rect">
            <a:avLst/>
          </a:prstGeom>
        </p:spPr>
        <p:txBody>
          <a:bodyPr>
            <a:normAutofit fontScale="70000" lnSpcReduction="20000"/>
          </a:bodyPr>
          <a:lstStyle/>
          <a:p>
            <a:pPr marL="0" indent="0">
              <a:buNone/>
            </a:pPr>
            <a:r>
              <a:rPr lang="en-US" dirty="0" smtClean="0"/>
              <a:t>Examine the Concept Development </a:t>
            </a:r>
            <a:r>
              <a:rPr lang="en-US" dirty="0"/>
              <a:t>and the Student </a:t>
            </a:r>
            <a:r>
              <a:rPr lang="en-US" dirty="0" smtClean="0"/>
              <a:t>Debrief</a:t>
            </a:r>
            <a:r>
              <a:rPr lang="en-US" dirty="0"/>
              <a:t> </a:t>
            </a:r>
            <a:r>
              <a:rPr lang="en-US" dirty="0" smtClean="0"/>
              <a:t>for alignment to the Exit Ticket.</a:t>
            </a:r>
          </a:p>
          <a:p>
            <a:pPr lvl="1"/>
            <a:r>
              <a:rPr lang="en-US" dirty="0" smtClean="0"/>
              <a:t>Is one of the big ideas first taught here? Is a big ideas being developed?</a:t>
            </a:r>
          </a:p>
          <a:p>
            <a:pPr lvl="1"/>
            <a:r>
              <a:rPr lang="en-US" dirty="0" smtClean="0"/>
              <a:t>How does the vignette prepare students to show what they know?</a:t>
            </a:r>
          </a:p>
          <a:p>
            <a:pPr lvl="1"/>
            <a:r>
              <a:rPr lang="en-US" dirty="0" smtClean="0"/>
              <a:t>How does the Debrief solidify students’ learning of the big ideas?</a:t>
            </a:r>
            <a:endParaRPr lang="en-US" dirty="0"/>
          </a:p>
          <a:p>
            <a:pPr lvl="1"/>
            <a:r>
              <a:rPr lang="en-US" dirty="0"/>
              <a:t>Record thinking in the Module Planning Matrix</a:t>
            </a:r>
            <a:r>
              <a:rPr lang="en-US" dirty="0" smtClean="0"/>
              <a:t>.</a:t>
            </a:r>
            <a:endParaRPr lang="en-US" dirty="0"/>
          </a:p>
        </p:txBody>
      </p:sp>
      <p:sp>
        <p:nvSpPr>
          <p:cNvPr id="63" name="Shape 6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535353"/>
                </a:solidFill>
              </a:rPr>
              <a:t>15</a:t>
            </a:fld>
            <a:endParaRPr>
              <a:solidFill>
                <a:srgbClr val="535353"/>
              </a:solidFill>
            </a:endParaRPr>
          </a:p>
        </p:txBody>
      </p:sp>
    </p:spTree>
    <p:extLst>
      <p:ext uri="{BB962C8B-B14F-4D97-AF65-F5344CB8AC3E}">
        <p14:creationId xmlns:p14="http://schemas.microsoft.com/office/powerpoint/2010/main" val="497238237"/>
      </p:ext>
    </p:extLst>
  </p:cSld>
  <p:clrMapOvr>
    <a:masterClrMapping/>
  </p:clrMapOvr>
  <p:transition xmlns:p14="http://schemas.microsoft.com/office/powerpoint/2010/main" spd="slow">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10-29 at 11.4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442" y="2731662"/>
            <a:ext cx="10740694" cy="6872542"/>
          </a:xfrm>
          <a:prstGeom prst="rect">
            <a:avLst/>
          </a:prstGeom>
        </p:spPr>
      </p:pic>
      <p:sp>
        <p:nvSpPr>
          <p:cNvPr id="2" name="Title 1"/>
          <p:cNvSpPr>
            <a:spLocks noGrp="1"/>
          </p:cNvSpPr>
          <p:nvPr>
            <p:ph type="title"/>
          </p:nvPr>
        </p:nvSpPr>
        <p:spPr/>
        <p:txBody>
          <a:bodyPr/>
          <a:lstStyle/>
          <a:p>
            <a:r>
              <a:rPr lang="en-US" dirty="0" smtClean="0"/>
              <a:t>Step three: build lessons for assessment success</a:t>
            </a:r>
            <a:endParaRPr lang="en-US" dirty="0"/>
          </a:p>
        </p:txBody>
      </p:sp>
      <p:sp>
        <p:nvSpPr>
          <p:cNvPr id="4" name="TextBox 3"/>
          <p:cNvSpPr txBox="1"/>
          <p:nvPr/>
        </p:nvSpPr>
        <p:spPr>
          <a:xfrm>
            <a:off x="1587565"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2771883" y="5410313"/>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587565" y="735180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2771883" y="6875319"/>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8" name="TextBox 7"/>
          <p:cNvSpPr txBox="1"/>
          <p:nvPr/>
        </p:nvSpPr>
        <p:spPr>
          <a:xfrm>
            <a:off x="6683867" y="5611843"/>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TextBox 8"/>
          <p:cNvSpPr txBox="1"/>
          <p:nvPr/>
        </p:nvSpPr>
        <p:spPr>
          <a:xfrm>
            <a:off x="6683867" y="7105805"/>
            <a:ext cx="1210776"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0" name="TextBox 9"/>
          <p:cNvSpPr txBox="1"/>
          <p:nvPr/>
        </p:nvSpPr>
        <p:spPr>
          <a:xfrm>
            <a:off x="8379044" y="5597148"/>
            <a:ext cx="1170569" cy="67128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1" name="TextBox 10"/>
          <p:cNvSpPr txBox="1"/>
          <p:nvPr/>
        </p:nvSpPr>
        <p:spPr>
          <a:xfrm>
            <a:off x="10105801" y="5378793"/>
            <a:ext cx="1170569"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L2</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L3</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2" name="TextBox 11"/>
          <p:cNvSpPr txBox="1"/>
          <p:nvPr/>
        </p:nvSpPr>
        <p:spPr>
          <a:xfrm>
            <a:off x="10105801" y="6875319"/>
            <a:ext cx="1170569"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L5</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L6</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3" name="TextBox 12"/>
          <p:cNvSpPr txBox="1"/>
          <p:nvPr/>
        </p:nvSpPr>
        <p:spPr>
          <a:xfrm>
            <a:off x="8379044" y="7146502"/>
            <a:ext cx="1170569" cy="67128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L4</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75148762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four: teach lessons </a:t>
            </a:r>
            <a:endParaRPr lang="en-US" dirty="0"/>
          </a:p>
        </p:txBody>
      </p:sp>
      <p:sp>
        <p:nvSpPr>
          <p:cNvPr id="3" name="Text Placeholder 2"/>
          <p:cNvSpPr>
            <a:spLocks noGrp="1"/>
          </p:cNvSpPr>
          <p:nvPr>
            <p:ph type="body" idx="1"/>
          </p:nvPr>
        </p:nvSpPr>
        <p:spPr/>
        <p:txBody>
          <a:bodyPr>
            <a:normAutofit lnSpcReduction="10000"/>
          </a:bodyPr>
          <a:lstStyle/>
          <a:p>
            <a:pPr marL="0" indent="0">
              <a:buNone/>
            </a:pPr>
            <a:r>
              <a:rPr lang="en-US" dirty="0" smtClean="0"/>
              <a:t>Monitor and adjust as needed:</a:t>
            </a:r>
          </a:p>
          <a:p>
            <a:pPr lvl="1"/>
            <a:r>
              <a:rPr lang="en-US" dirty="0" smtClean="0"/>
              <a:t>Exit Tickets</a:t>
            </a:r>
          </a:p>
          <a:p>
            <a:pPr lvl="1"/>
            <a:r>
              <a:rPr lang="en-US" dirty="0" smtClean="0"/>
              <a:t>Mid-Module</a:t>
            </a:r>
          </a:p>
          <a:p>
            <a:pPr lvl="1"/>
            <a:r>
              <a:rPr lang="en-US" dirty="0" smtClean="0"/>
              <a:t>End-of-Module</a:t>
            </a:r>
          </a:p>
          <a:p>
            <a:r>
              <a:rPr lang="en-US" dirty="0" smtClean="0"/>
              <a:t>How do we adjust in </a:t>
            </a:r>
            <a:r>
              <a:rPr lang="en-US" dirty="0" err="1" smtClean="0"/>
              <a:t>EngageNY</a:t>
            </a:r>
            <a:r>
              <a:rPr lang="en-US" dirty="0" smtClean="0"/>
              <a:t>???</a:t>
            </a:r>
            <a:endParaRPr lang="en-US" dirty="0"/>
          </a:p>
        </p:txBody>
      </p:sp>
    </p:spTree>
    <p:extLst>
      <p:ext uri="{BB962C8B-B14F-4D97-AF65-F5344CB8AC3E}">
        <p14:creationId xmlns:p14="http://schemas.microsoft.com/office/powerpoint/2010/main" val="211872953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0-28 at 5.53.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608" y="1739203"/>
            <a:ext cx="9484081" cy="5163556"/>
          </a:xfrm>
          <a:prstGeom prst="rect">
            <a:avLst/>
          </a:prstGeom>
        </p:spPr>
      </p:pic>
      <p:sp>
        <p:nvSpPr>
          <p:cNvPr id="8" name="Frame 7"/>
          <p:cNvSpPr/>
          <p:nvPr/>
        </p:nvSpPr>
        <p:spPr>
          <a:xfrm>
            <a:off x="1724608" y="5660263"/>
            <a:ext cx="9484081" cy="1242496"/>
          </a:xfrm>
          <a:prstGeom prst="frame">
            <a:avLst/>
          </a:prstGeom>
          <a:solidFill>
            <a:srgbClr val="808785"/>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9" name="TextBox 8"/>
          <p:cNvSpPr txBox="1"/>
          <p:nvPr/>
        </p:nvSpPr>
        <p:spPr>
          <a:xfrm>
            <a:off x="1352941" y="7332880"/>
            <a:ext cx="10492195"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err="1" smtClean="0">
                <a:ln>
                  <a:noFill/>
                </a:ln>
                <a:solidFill>
                  <a:srgbClr val="535353"/>
                </a:solidFill>
                <a:effectLst/>
                <a:uFillTx/>
                <a:latin typeface="+mn-lt"/>
                <a:ea typeface="+mn-ea"/>
                <a:cs typeface="+mn-cs"/>
                <a:sym typeface="Gill Sans Light"/>
              </a:rPr>
              <a:t>EngageNY.com</a:t>
            </a:r>
            <a:endParaRPr lang="en-US" dirty="0"/>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err="1" smtClean="0">
                <a:ln>
                  <a:noFill/>
                </a:ln>
                <a:solidFill>
                  <a:srgbClr val="535353"/>
                </a:solidFill>
                <a:effectLst/>
                <a:uFillTx/>
                <a:latin typeface="+mn-lt"/>
                <a:ea typeface="+mn-ea"/>
                <a:cs typeface="+mn-cs"/>
                <a:sym typeface="Gill Sans Light"/>
              </a:rPr>
              <a:t>Greatminds.net</a:t>
            </a:r>
            <a:endParaRPr kumimoji="0" lang="en-US" sz="3600" b="0" i="0" u="none" strike="noStrike" cap="none" spc="0" normalizeH="0" baseline="0" dirty="0" smtClean="0">
              <a:ln>
                <a:noFill/>
              </a:ln>
              <a:solidFill>
                <a:srgbClr val="535353"/>
              </a:solidFill>
              <a:effectLst/>
              <a:uFillTx/>
              <a:latin typeface="+mn-lt"/>
              <a:ea typeface="+mn-ea"/>
              <a:cs typeface="+mn-cs"/>
              <a:sym typeface="Gill Sans Light"/>
            </a:endParaRPr>
          </a:p>
        </p:txBody>
      </p:sp>
      <p:sp>
        <p:nvSpPr>
          <p:cNvPr id="10" name="Title 9"/>
          <p:cNvSpPr>
            <a:spLocks noGrp="1"/>
          </p:cNvSpPr>
          <p:nvPr>
            <p:ph type="title"/>
          </p:nvPr>
        </p:nvSpPr>
        <p:spPr>
          <a:xfrm>
            <a:off x="355600" y="254000"/>
            <a:ext cx="12293600" cy="1513107"/>
          </a:xfrm>
        </p:spPr>
        <p:txBody>
          <a:bodyPr/>
          <a:lstStyle/>
          <a:p>
            <a:r>
              <a:rPr lang="en-US" dirty="0" smtClean="0"/>
              <a:t>Topic overview</a:t>
            </a:r>
            <a:endParaRPr lang="en-US" dirty="0"/>
          </a:p>
        </p:txBody>
      </p:sp>
    </p:spTree>
    <p:extLst>
      <p:ext uri="{BB962C8B-B14F-4D97-AF65-F5344CB8AC3E}">
        <p14:creationId xmlns:p14="http://schemas.microsoft.com/office/powerpoint/2010/main" val="28804217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10-28 at 5.55.2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907" y="1653669"/>
            <a:ext cx="7560849" cy="4834926"/>
          </a:xfrm>
          <a:prstGeom prst="rect">
            <a:avLst/>
          </a:prstGeom>
        </p:spPr>
      </p:pic>
      <p:sp>
        <p:nvSpPr>
          <p:cNvPr id="4" name="Right Brace 3"/>
          <p:cNvSpPr/>
          <p:nvPr/>
        </p:nvSpPr>
        <p:spPr>
          <a:xfrm>
            <a:off x="7921733" y="4776710"/>
            <a:ext cx="803356" cy="1518608"/>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5" name="TextBox 4"/>
          <p:cNvSpPr txBox="1"/>
          <p:nvPr/>
        </p:nvSpPr>
        <p:spPr>
          <a:xfrm>
            <a:off x="9084032" y="4750359"/>
            <a:ext cx="3478991"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Substitute Fluency</a:t>
            </a:r>
            <a:r>
              <a:rPr kumimoji="0" lang="en-US" sz="3600" b="0" i="0" u="none" strike="noStrike" cap="none" spc="0" normalizeH="0" dirty="0" smtClean="0">
                <a:ln>
                  <a:noFill/>
                </a:ln>
                <a:solidFill>
                  <a:srgbClr val="535353"/>
                </a:solidFill>
                <a:effectLst/>
                <a:uFillTx/>
                <a:latin typeface="+mn-lt"/>
                <a:ea typeface="+mn-ea"/>
                <a:cs typeface="+mn-cs"/>
                <a:sym typeface="Gill Sans Light"/>
              </a:rPr>
              <a:t> activity to meet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 needs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380552" y="7249158"/>
            <a:ext cx="10133252"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535353"/>
                </a:solidFill>
                <a:effectLst/>
                <a:uFillTx/>
                <a:latin typeface="+mn-lt"/>
                <a:ea typeface="+mn-ea"/>
                <a:cs typeface="+mn-cs"/>
                <a:sym typeface="Gill Sans Light"/>
              </a:rPr>
              <a:t>Maintenance</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 Staying sharp</a:t>
            </a:r>
            <a:r>
              <a:rPr kumimoji="0" lang="en-US" sz="3600" b="0" i="0" u="none" strike="noStrike" cap="none" spc="0" normalizeH="0" dirty="0" smtClean="0">
                <a:ln>
                  <a:noFill/>
                </a:ln>
                <a:solidFill>
                  <a:srgbClr val="535353"/>
                </a:solidFill>
                <a:effectLst/>
                <a:uFillTx/>
                <a:latin typeface="+mn-lt"/>
                <a:ea typeface="+mn-ea"/>
                <a:cs typeface="+mn-cs"/>
                <a:sym typeface="Gill Sans Light"/>
              </a:rPr>
              <a:t> on previously learned skills</a:t>
            </a:r>
            <a:endParaRPr kumimoji="0" lang="en-US" sz="3600" b="0" i="0" u="none" strike="noStrike" cap="none" spc="0" normalizeH="0" baseline="0" dirty="0" smtClean="0">
              <a:ln>
                <a:noFill/>
              </a:ln>
              <a:solidFill>
                <a:srgbClr val="535353"/>
              </a:solidFill>
              <a:effectLst/>
              <a:uFillTx/>
              <a:latin typeface="+mn-lt"/>
              <a:ea typeface="+mn-ea"/>
              <a:cs typeface="+mn-cs"/>
              <a:sym typeface="Gill Sans Light"/>
            </a:endParaRPr>
          </a:p>
          <a:p>
            <a:pPr marL="0" marR="0" indent="0" algn="l" defTabSz="584200" rtl="0" fontAlgn="auto" latinLnBrk="1" hangingPunct="0">
              <a:lnSpc>
                <a:spcPct val="100000"/>
              </a:lnSpc>
              <a:spcBef>
                <a:spcPts val="0"/>
              </a:spcBef>
              <a:spcAft>
                <a:spcPts val="0"/>
              </a:spcAft>
              <a:buClrTx/>
              <a:buSzTx/>
              <a:buFontTx/>
              <a:buNone/>
              <a:tabLst/>
            </a:pPr>
            <a:r>
              <a:rPr lang="en-US" b="1" dirty="0" smtClean="0"/>
              <a:t>Anticipation: </a:t>
            </a:r>
            <a:r>
              <a:rPr lang="en-US" dirty="0" smtClean="0"/>
              <a:t>Targeted practice for current lesson</a:t>
            </a:r>
          </a:p>
          <a:p>
            <a:pPr marL="0" marR="0" indent="0" algn="l" defTabSz="584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535353"/>
                </a:solidFill>
                <a:effectLst/>
                <a:uFillTx/>
                <a:latin typeface="+mn-lt"/>
                <a:ea typeface="+mn-ea"/>
                <a:cs typeface="+mn-cs"/>
                <a:sym typeface="Gill Sans Light"/>
              </a:rPr>
              <a:t>Preparation: </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Preparation for future lessons </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itle 6"/>
          <p:cNvSpPr>
            <a:spLocks noGrp="1"/>
          </p:cNvSpPr>
          <p:nvPr>
            <p:ph type="title"/>
          </p:nvPr>
        </p:nvSpPr>
        <p:spPr>
          <a:xfrm>
            <a:off x="355600" y="254000"/>
            <a:ext cx="12293600" cy="1623551"/>
          </a:xfrm>
        </p:spPr>
        <p:txBody>
          <a:bodyPr/>
          <a:lstStyle/>
          <a:p>
            <a:r>
              <a:rPr lang="en-US" dirty="0" smtClean="0"/>
              <a:t>Fluency</a:t>
            </a:r>
            <a:endParaRPr lang="en-US" dirty="0"/>
          </a:p>
        </p:txBody>
      </p:sp>
    </p:spTree>
    <p:extLst>
      <p:ext uri="{BB962C8B-B14F-4D97-AF65-F5344CB8AC3E}">
        <p14:creationId xmlns:p14="http://schemas.microsoft.com/office/powerpoint/2010/main" val="16236130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154379525"/>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98504747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10-28 at 5.59.3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9119" y="1684273"/>
            <a:ext cx="9220018" cy="6519980"/>
          </a:xfrm>
          <a:prstGeom prst="rect">
            <a:avLst/>
          </a:prstGeom>
        </p:spPr>
      </p:pic>
      <p:sp>
        <p:nvSpPr>
          <p:cNvPr id="4" name="Right Brace 3"/>
          <p:cNvSpPr/>
          <p:nvPr/>
        </p:nvSpPr>
        <p:spPr>
          <a:xfrm>
            <a:off x="10450194" y="5715486"/>
            <a:ext cx="628983" cy="2540216"/>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6" name="TextBox 5"/>
          <p:cNvSpPr txBox="1"/>
          <p:nvPr/>
        </p:nvSpPr>
        <p:spPr>
          <a:xfrm>
            <a:off x="10085114" y="2789602"/>
            <a:ext cx="2774325"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M</a:t>
            </a: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odels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Left Arrow 6"/>
          <p:cNvSpPr/>
          <p:nvPr/>
        </p:nvSpPr>
        <p:spPr>
          <a:xfrm rot="19826928">
            <a:off x="10085180" y="3712071"/>
            <a:ext cx="1987995" cy="524610"/>
          </a:xfrm>
          <a:prstGeom prst="leftArrow">
            <a:avLst/>
          </a:prstGeom>
          <a:solidFill>
            <a:srgbClr val="808785"/>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8" name="TextBox 7"/>
          <p:cNvSpPr txBox="1"/>
          <p:nvPr/>
        </p:nvSpPr>
        <p:spPr>
          <a:xfrm>
            <a:off x="10624068" y="6034811"/>
            <a:ext cx="2774325" cy="17645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Concrete</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Pictorial</a:t>
            </a:r>
          </a:p>
          <a:p>
            <a:pPr marL="0" marR="0" indent="0" algn="ctr" defTabSz="584200" rtl="0" fontAlgn="auto" latinLnBrk="1" hangingPunct="0">
              <a:lnSpc>
                <a:spcPct val="100000"/>
              </a:lnSpc>
              <a:spcBef>
                <a:spcPts val="0"/>
              </a:spcBef>
              <a:spcAft>
                <a:spcPts val="0"/>
              </a:spcAft>
              <a:buClrTx/>
              <a:buSzTx/>
              <a:buFontTx/>
              <a:buNone/>
              <a:tabLst/>
            </a:pPr>
            <a:r>
              <a:rPr lang="en-US" dirty="0" smtClean="0"/>
              <a:t>Abstract</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9" name="Rectangle 8"/>
          <p:cNvSpPr/>
          <p:nvPr/>
        </p:nvSpPr>
        <p:spPr>
          <a:xfrm>
            <a:off x="2015606" y="6350539"/>
            <a:ext cx="5328931" cy="938776"/>
          </a:xfrm>
          <a:prstGeom prst="rect">
            <a:avLst/>
          </a:prstGeom>
          <a:solidFill>
            <a:srgbClr val="FFFF00">
              <a:alpha val="18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10" name="Left Brace 9"/>
          <p:cNvSpPr/>
          <p:nvPr/>
        </p:nvSpPr>
        <p:spPr>
          <a:xfrm>
            <a:off x="1589119" y="3865546"/>
            <a:ext cx="426487" cy="4390156"/>
          </a:xfrm>
          <a:prstGeom prst="lef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11" name="TextBox 10"/>
          <p:cNvSpPr txBox="1"/>
          <p:nvPr/>
        </p:nvSpPr>
        <p:spPr>
          <a:xfrm rot="16200000">
            <a:off x="-1849940" y="5663301"/>
            <a:ext cx="5936374"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 vignette = example</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2" name="TextBox 11"/>
          <p:cNvSpPr txBox="1"/>
          <p:nvPr/>
        </p:nvSpPr>
        <p:spPr>
          <a:xfrm>
            <a:off x="2015606" y="8590610"/>
            <a:ext cx="5936374"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Add/modify questions, activities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13" name="Title 12"/>
          <p:cNvSpPr>
            <a:spLocks noGrp="1"/>
          </p:cNvSpPr>
          <p:nvPr>
            <p:ph type="title"/>
          </p:nvPr>
        </p:nvSpPr>
        <p:spPr>
          <a:xfrm>
            <a:off x="355600" y="254000"/>
            <a:ext cx="12293600" cy="1733995"/>
          </a:xfrm>
        </p:spPr>
        <p:txBody>
          <a:bodyPr/>
          <a:lstStyle/>
          <a:p>
            <a:r>
              <a:rPr lang="en-US" dirty="0" smtClean="0"/>
              <a:t>Concept development</a:t>
            </a:r>
            <a:endParaRPr lang="en-US" dirty="0"/>
          </a:p>
        </p:txBody>
      </p:sp>
    </p:spTree>
    <p:extLst>
      <p:ext uri="{BB962C8B-B14F-4D97-AF65-F5344CB8AC3E}">
        <p14:creationId xmlns:p14="http://schemas.microsoft.com/office/powerpoint/2010/main" val="10329287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P spid="9" grpId="0" animBg="1"/>
      <p:bldP spid="10" grpId="0" animBg="1"/>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set</a:t>
            </a:r>
            <a:endParaRPr lang="en-US" dirty="0"/>
          </a:p>
        </p:txBody>
      </p:sp>
      <p:pic>
        <p:nvPicPr>
          <p:cNvPr id="3" name="Picture 2" descr="Screen shot 2014-10-28 at 5.57.0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715" y="3258103"/>
            <a:ext cx="7779177" cy="3313353"/>
          </a:xfrm>
          <a:prstGeom prst="rect">
            <a:avLst/>
          </a:prstGeom>
        </p:spPr>
      </p:pic>
      <p:sp>
        <p:nvSpPr>
          <p:cNvPr id="4" name="TextBox 3"/>
          <p:cNvSpPr txBox="1"/>
          <p:nvPr/>
        </p:nvSpPr>
        <p:spPr>
          <a:xfrm>
            <a:off x="8866487" y="3258103"/>
            <a:ext cx="378271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Less complex</a:t>
            </a:r>
          </a:p>
          <a:p>
            <a:pPr marL="0" marR="0" indent="0" algn="ctr" defTabSz="584200" rtl="0" fontAlgn="auto" latinLnBrk="1" hangingPunct="0">
              <a:lnSpc>
                <a:spcPct val="100000"/>
              </a:lnSpc>
              <a:spcBef>
                <a:spcPts val="0"/>
              </a:spcBef>
              <a:spcAft>
                <a:spcPts val="0"/>
              </a:spcAft>
              <a:buClrTx/>
              <a:buSzTx/>
              <a:buFontTx/>
              <a:buNone/>
              <a:tabLst/>
            </a:pPr>
            <a:r>
              <a:rPr lang="en-US" dirty="0" smtClean="0"/>
              <a:t>More complex</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8866487" y="5092999"/>
            <a:ext cx="3782713" cy="231858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More items</a:t>
            </a:r>
            <a:r>
              <a:rPr kumimoji="0" lang="en-US" sz="3600" b="0" i="0" u="none" strike="noStrike" cap="none" spc="0" normalizeH="0" dirty="0" smtClean="0">
                <a:ln>
                  <a:noFill/>
                </a:ln>
                <a:solidFill>
                  <a:srgbClr val="535353"/>
                </a:solidFill>
                <a:effectLst/>
                <a:uFillTx/>
                <a:latin typeface="+mn-lt"/>
                <a:ea typeface="+mn-ea"/>
                <a:cs typeface="+mn-cs"/>
                <a:sym typeface="Gill Sans Light"/>
              </a:rPr>
              <a:t> than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students may be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able to complete in 10 minutes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Rectangle 5"/>
          <p:cNvSpPr/>
          <p:nvPr/>
        </p:nvSpPr>
        <p:spPr>
          <a:xfrm>
            <a:off x="787715" y="5092999"/>
            <a:ext cx="7779177" cy="622486"/>
          </a:xfrm>
          <a:prstGeom prst="rect">
            <a:avLst/>
          </a:prstGeom>
          <a:solidFill>
            <a:srgbClr val="FFFF00">
              <a:alpha val="28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
        <p:nvSpPr>
          <p:cNvPr id="7" name="TextBox 6"/>
          <p:cNvSpPr txBox="1"/>
          <p:nvPr/>
        </p:nvSpPr>
        <p:spPr>
          <a:xfrm>
            <a:off x="1021608" y="7400836"/>
            <a:ext cx="7545284"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Select most important items for students to complete – align with Exit Ticket</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187380704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pic>
        <p:nvPicPr>
          <p:cNvPr id="3" name="Picture 2" descr="Screen shot 2014-10-28 at 6.01.1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00" y="800100"/>
            <a:ext cx="4076700" cy="8140700"/>
          </a:xfrm>
          <a:prstGeom prst="rect">
            <a:avLst/>
          </a:prstGeom>
        </p:spPr>
      </p:pic>
      <p:sp>
        <p:nvSpPr>
          <p:cNvPr id="4" name="TextBox 3"/>
          <p:cNvSpPr txBox="1"/>
          <p:nvPr/>
        </p:nvSpPr>
        <p:spPr>
          <a:xfrm>
            <a:off x="4794250" y="3859607"/>
            <a:ext cx="7545284" cy="398057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Questions listed are examples</a:t>
            </a:r>
          </a:p>
          <a:p>
            <a:pPr marL="0" marR="0" indent="0" algn="ctr" defTabSz="584200" rtl="0" fontAlgn="auto" latinLnBrk="1" hangingPunct="0">
              <a:lnSpc>
                <a:spcPct val="100000"/>
              </a:lnSpc>
              <a:spcBef>
                <a:spcPts val="0"/>
              </a:spcBef>
              <a:spcAft>
                <a:spcPts val="0"/>
              </a:spcAft>
              <a:buClrTx/>
              <a:buSzTx/>
              <a:buFontTx/>
              <a:buNone/>
              <a:tabLst/>
            </a:pPr>
            <a:endParaRPr lang="en-US" dirty="0" smtClean="0"/>
          </a:p>
          <a:p>
            <a:pPr marL="0" marR="0" indent="0" algn="ctr" defTabSz="584200" rtl="0" fontAlgn="auto" latinLnBrk="1" hangingPunct="0">
              <a:lnSpc>
                <a:spcPct val="100000"/>
              </a:lnSpc>
              <a:spcBef>
                <a:spcPts val="0"/>
              </a:spcBef>
              <a:spcAft>
                <a:spcPts val="0"/>
              </a:spcAft>
              <a:buClrTx/>
              <a:buSzTx/>
              <a:buFontTx/>
              <a:buNone/>
              <a:tabLst/>
            </a:pPr>
            <a:r>
              <a:rPr lang="en-US" dirty="0" smtClean="0"/>
              <a:t>Select most important questions</a:t>
            </a:r>
          </a:p>
          <a:p>
            <a:pPr marL="0" marR="0" indent="0" algn="ctr" defTabSz="584200" rtl="0" fontAlgn="auto" latinLnBrk="1" hangingPunct="0">
              <a:lnSpc>
                <a:spcPct val="100000"/>
              </a:lnSpc>
              <a:spcBef>
                <a:spcPts val="0"/>
              </a:spcBef>
              <a:spcAft>
                <a:spcPts val="0"/>
              </a:spcAft>
              <a:buClrTx/>
              <a:buSzTx/>
              <a:buFontTx/>
              <a:buNone/>
              <a:tabLst/>
            </a:pPr>
            <a:r>
              <a:rPr lang="en-US" dirty="0" smtClean="0"/>
              <a:t> to discuss</a:t>
            </a:r>
          </a:p>
          <a:p>
            <a:pPr marL="0" marR="0" indent="0" algn="ctr" defTabSz="584200" rtl="0" fontAlgn="auto" latinLnBrk="1" hangingPunct="0">
              <a:lnSpc>
                <a:spcPct val="100000"/>
              </a:lnSpc>
              <a:spcBef>
                <a:spcPts val="0"/>
              </a:spcBef>
              <a:spcAft>
                <a:spcPts val="0"/>
              </a:spcAft>
              <a:buClrTx/>
              <a:buSzTx/>
              <a:buFontTx/>
              <a:buNone/>
              <a:tabLst/>
            </a:pPr>
            <a:endParaRPr lang="en-US" dirty="0" smtClean="0"/>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Write questions as needed to solidify</a:t>
            </a:r>
            <a:r>
              <a:rPr kumimoji="0" lang="en-US" sz="3600" b="0" i="0" u="none" strike="noStrike" cap="none" spc="0" normalizeH="0" dirty="0" smtClean="0">
                <a:ln>
                  <a:noFill/>
                </a:ln>
                <a:solidFill>
                  <a:srgbClr val="535353"/>
                </a:solidFill>
                <a:effectLst/>
                <a:uFillTx/>
                <a:latin typeface="+mn-lt"/>
                <a:ea typeface="+mn-ea"/>
                <a:cs typeface="+mn-cs"/>
                <a:sym typeface="Gill Sans Light"/>
              </a:rPr>
              <a:t> </a:t>
            </a:r>
          </a:p>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dirty="0" smtClean="0">
                <a:ln>
                  <a:noFill/>
                </a:ln>
                <a:solidFill>
                  <a:srgbClr val="535353"/>
                </a:solidFill>
                <a:effectLst/>
                <a:uFillTx/>
                <a:latin typeface="+mn-lt"/>
                <a:ea typeface="+mn-ea"/>
                <a:cs typeface="+mn-cs"/>
                <a:sym typeface="Gill Sans Light"/>
              </a:rPr>
              <a:t>student understanding of the big idea</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Right Brace 4"/>
          <p:cNvSpPr/>
          <p:nvPr/>
        </p:nvSpPr>
        <p:spPr>
          <a:xfrm>
            <a:off x="4352474" y="3693941"/>
            <a:ext cx="534681" cy="5081193"/>
          </a:xfrm>
          <a:prstGeom prst="rightBrace">
            <a:avLst/>
          </a:prstGeom>
          <a:noFill/>
          <a:ln w="25400" cap="flat">
            <a:solidFill>
              <a:srgbClr val="5A5F5E"/>
            </a:solid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288889482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Exit ticket adjustments</a:t>
            </a:r>
            <a:endParaRPr lang="en-US" dirty="0"/>
          </a:p>
        </p:txBody>
      </p:sp>
      <p:sp>
        <p:nvSpPr>
          <p:cNvPr id="4" name="Text Placeholder 3"/>
          <p:cNvSpPr>
            <a:spLocks noGrp="1"/>
          </p:cNvSpPr>
          <p:nvPr>
            <p:ph type="body" idx="1"/>
          </p:nvPr>
        </p:nvSpPr>
        <p:spPr/>
        <p:txBody>
          <a:bodyPr/>
          <a:lstStyle/>
          <a:p>
            <a:r>
              <a:rPr lang="en-US" dirty="0" smtClean="0"/>
              <a:t>Select a Key Exit Ticket from the module you are working with.</a:t>
            </a:r>
          </a:p>
          <a:p>
            <a:pPr lvl="1"/>
            <a:r>
              <a:rPr lang="en-US" dirty="0" smtClean="0"/>
              <a:t>How might you adjust instruction if a </a:t>
            </a:r>
            <a:r>
              <a:rPr lang="en-US" u="sng" dirty="0" smtClean="0"/>
              <a:t>large part of the class </a:t>
            </a:r>
            <a:r>
              <a:rPr lang="en-US" dirty="0" smtClean="0"/>
              <a:t>did not perform well?</a:t>
            </a:r>
          </a:p>
          <a:p>
            <a:pPr lvl="1"/>
            <a:r>
              <a:rPr lang="en-US" dirty="0" smtClean="0"/>
              <a:t>How might you adjust instruction if a </a:t>
            </a:r>
            <a:r>
              <a:rPr lang="en-US" u="sng" dirty="0" smtClean="0"/>
              <a:t>small number</a:t>
            </a:r>
            <a:r>
              <a:rPr lang="en-US" dirty="0" smtClean="0"/>
              <a:t> of students did not perform well?</a:t>
            </a:r>
            <a:endParaRPr lang="en-US" dirty="0"/>
          </a:p>
        </p:txBody>
      </p:sp>
    </p:spTree>
    <p:extLst>
      <p:ext uri="{BB962C8B-B14F-4D97-AF65-F5344CB8AC3E}">
        <p14:creationId xmlns:p14="http://schemas.microsoft.com/office/powerpoint/2010/main" val="33537095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27"/>
          <p:cNvSpPr/>
          <p:nvPr/>
        </p:nvSpPr>
        <p:spPr>
          <a:xfrm>
            <a:off x="5635951" y="955461"/>
            <a:ext cx="2479074" cy="1107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Examine Standards</a:t>
            </a:r>
          </a:p>
        </p:txBody>
      </p:sp>
      <p:sp>
        <p:nvSpPr>
          <p:cNvPr id="28" name="Shape 28"/>
          <p:cNvSpPr/>
          <p:nvPr/>
        </p:nvSpPr>
        <p:spPr>
          <a:xfrm rot="1800000">
            <a:off x="7716619" y="2004416"/>
            <a:ext cx="532701" cy="719145"/>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29" name="Shape 29"/>
          <p:cNvSpPr/>
          <p:nvPr/>
        </p:nvSpPr>
        <p:spPr>
          <a:xfrm>
            <a:off x="8597091" y="2411075"/>
            <a:ext cx="2654197" cy="1615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Analyze Assessment of Standards</a:t>
            </a:r>
          </a:p>
        </p:txBody>
      </p:sp>
      <p:sp>
        <p:nvSpPr>
          <p:cNvPr id="30" name="Shape 30"/>
          <p:cNvSpPr/>
          <p:nvPr/>
        </p:nvSpPr>
        <p:spPr>
          <a:xfrm rot="5400000">
            <a:off x="9197189" y="4568837"/>
            <a:ext cx="532701" cy="719146"/>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31" name="Shape 31"/>
          <p:cNvSpPr/>
          <p:nvPr/>
        </p:nvSpPr>
        <p:spPr>
          <a:xfrm>
            <a:off x="8597091" y="5830304"/>
            <a:ext cx="2920689" cy="1615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Build Lessons for Assessment Success</a:t>
            </a:r>
          </a:p>
        </p:txBody>
      </p:sp>
      <p:sp>
        <p:nvSpPr>
          <p:cNvPr id="32" name="Shape 32"/>
          <p:cNvSpPr/>
          <p:nvPr/>
        </p:nvSpPr>
        <p:spPr>
          <a:xfrm rot="9000000">
            <a:off x="7716619" y="7133259"/>
            <a:ext cx="532701" cy="719146"/>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33" name="Shape 33"/>
          <p:cNvSpPr/>
          <p:nvPr/>
        </p:nvSpPr>
        <p:spPr>
          <a:xfrm>
            <a:off x="5390260" y="7354694"/>
            <a:ext cx="2350131" cy="2123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Teach Lessons for Assessment Success</a:t>
            </a:r>
          </a:p>
        </p:txBody>
      </p:sp>
      <p:sp>
        <p:nvSpPr>
          <p:cNvPr id="34" name="Shape 34"/>
          <p:cNvSpPr/>
          <p:nvPr/>
        </p:nvSpPr>
        <p:spPr>
          <a:xfrm rot="12600000">
            <a:off x="4755480" y="7133259"/>
            <a:ext cx="532701" cy="719146"/>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35" name="Shape 35"/>
          <p:cNvSpPr/>
          <p:nvPr/>
        </p:nvSpPr>
        <p:spPr>
          <a:xfrm>
            <a:off x="1905793" y="6084305"/>
            <a:ext cx="2501916" cy="1107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Conduct Assessment</a:t>
            </a:r>
          </a:p>
        </p:txBody>
      </p:sp>
      <p:sp>
        <p:nvSpPr>
          <p:cNvPr id="36" name="Shape 36"/>
          <p:cNvSpPr/>
          <p:nvPr/>
        </p:nvSpPr>
        <p:spPr>
          <a:xfrm rot="16200000">
            <a:off x="3274910" y="4568837"/>
            <a:ext cx="532701" cy="719146"/>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37" name="Shape 37"/>
          <p:cNvSpPr/>
          <p:nvPr/>
        </p:nvSpPr>
        <p:spPr>
          <a:xfrm>
            <a:off x="2674812" y="2157075"/>
            <a:ext cx="2247403" cy="21234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3000">
                <a:latin typeface="ArialUnicodeMS"/>
                <a:ea typeface="ArialUnicodeMS"/>
                <a:cs typeface="ArialUnicodeMS"/>
                <a:sym typeface="ArialUnicodeMS"/>
              </a:defRPr>
            </a:lvl1pPr>
          </a:lstStyle>
          <a:p>
            <a:pPr lvl="0">
              <a:defRPr sz="1800">
                <a:solidFill>
                  <a:srgbClr val="000000"/>
                </a:solidFill>
              </a:defRPr>
            </a:pPr>
            <a:r>
              <a:rPr sz="3000">
                <a:solidFill>
                  <a:srgbClr val="535353"/>
                </a:solidFill>
              </a:rPr>
              <a:t>Analyze Assessment Results &amp; Respond</a:t>
            </a:r>
          </a:p>
        </p:txBody>
      </p:sp>
      <p:sp>
        <p:nvSpPr>
          <p:cNvPr id="38" name="Shape 38"/>
          <p:cNvSpPr/>
          <p:nvPr/>
        </p:nvSpPr>
        <p:spPr>
          <a:xfrm rot="19800000">
            <a:off x="4755481" y="2004416"/>
            <a:ext cx="532700" cy="719145"/>
          </a:xfrm>
          <a:prstGeom prst="rightArrow">
            <a:avLst>
              <a:gd name="adj1" fmla="val 70000"/>
              <a:gd name="adj2" fmla="val 50000"/>
            </a:avLst>
          </a:prstGeom>
          <a:gradFill>
            <a:gsLst>
              <a:gs pos="0">
                <a:srgbClr val="6FB0BC"/>
              </a:gs>
              <a:gs pos="100000">
                <a:srgbClr val="B1E9F5"/>
              </a:gs>
            </a:gsLst>
            <a:lin ang="16200000"/>
          </a:gradFill>
          <a:ln w="12700">
            <a:miter lim="400000"/>
          </a:ln>
        </p:spPr>
        <p:txBody>
          <a:bodyPr lIns="0" tIns="0" rIns="0" bIns="0" anchor="ctr"/>
          <a:lstStyle/>
          <a:p>
            <a:pPr lvl="0"/>
            <a:endParaRPr/>
          </a:p>
        </p:txBody>
      </p:sp>
      <p:sp>
        <p:nvSpPr>
          <p:cNvPr id="39" name="Shape 39"/>
          <p:cNvSpPr/>
          <p:nvPr/>
        </p:nvSpPr>
        <p:spPr>
          <a:xfrm>
            <a:off x="5018718" y="2516525"/>
            <a:ext cx="2967365" cy="4384547"/>
          </a:xfrm>
          <a:prstGeom prst="rect">
            <a:avLst/>
          </a:prstGeom>
          <a:ln w="12700">
            <a:miter lim="400000"/>
          </a:ln>
          <a:extLst>
            <a:ext uri="{C572A759-6A51-4108-AA02-DFA0A04FC94B}">
              <ma14:wrappingTextBoxFlag xmlns:ma14="http://schemas.microsoft.com/office/mac/drawingml/2011/main" val="1"/>
            </a:ext>
          </a:extLst>
        </p:spPr>
        <p:txBody>
          <a:bodyPr lIns="65022" tIns="65022" rIns="65022" bIns="65022">
            <a:spAutoFit/>
          </a:bodyPr>
          <a:lstStyle/>
          <a:p>
            <a:pPr lvl="0">
              <a:defRPr sz="1800">
                <a:solidFill>
                  <a:srgbClr val="000000"/>
                </a:solidFill>
              </a:defRPr>
            </a:pPr>
            <a:r>
              <a:rPr sz="5000">
                <a:solidFill>
                  <a:srgbClr val="444747"/>
                </a:solidFill>
                <a:latin typeface="ArialUnicodeMS"/>
                <a:ea typeface="ArialUnicodeMS"/>
                <a:cs typeface="ArialUnicodeMS"/>
                <a:sym typeface="ArialUnicodeMS"/>
              </a:rPr>
              <a:t>Cycle </a:t>
            </a:r>
          </a:p>
          <a:p>
            <a:pPr lvl="0">
              <a:defRPr sz="1800">
                <a:solidFill>
                  <a:srgbClr val="000000"/>
                </a:solidFill>
              </a:defRPr>
            </a:pPr>
            <a:r>
              <a:rPr sz="5000">
                <a:solidFill>
                  <a:srgbClr val="444747"/>
                </a:solidFill>
                <a:latin typeface="ArialUnicodeMS"/>
                <a:ea typeface="ArialUnicodeMS"/>
                <a:cs typeface="ArialUnicodeMS"/>
                <a:sym typeface="ArialUnicodeMS"/>
              </a:rPr>
              <a:t>of Teaching &amp; </a:t>
            </a:r>
          </a:p>
          <a:p>
            <a:pPr lvl="0">
              <a:defRPr sz="1800">
                <a:solidFill>
                  <a:srgbClr val="000000"/>
                </a:solidFill>
              </a:defRPr>
            </a:pPr>
            <a:r>
              <a:rPr sz="5000">
                <a:solidFill>
                  <a:srgbClr val="444747"/>
                </a:solidFill>
                <a:latin typeface="ArialUnicodeMS"/>
                <a:ea typeface="ArialUnicodeMS"/>
                <a:cs typeface="ArialUnicodeMS"/>
                <a:sym typeface="ArialUnicodeMS"/>
              </a:rPr>
              <a:t>Learning</a:t>
            </a:r>
          </a:p>
        </p:txBody>
      </p:sp>
      <p:sp>
        <p:nvSpPr>
          <p:cNvPr id="40" name="Shape 40"/>
          <p:cNvSpPr/>
          <p:nvPr/>
        </p:nvSpPr>
        <p:spPr>
          <a:xfrm>
            <a:off x="1984525" y="1381317"/>
            <a:ext cx="3627977" cy="32903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D794FF"/>
            </a:solidFill>
            <a:miter lim="400000"/>
          </a:ln>
        </p:spPr>
        <p:txBody>
          <a:bodyPr lIns="0" tIns="0" rIns="0" bIns="0" anchor="ctr"/>
          <a:lstStyle/>
          <a:p>
            <a:pPr lvl="0">
              <a:defRPr>
                <a:solidFill>
                  <a:srgbClr val="FFFFFF"/>
                </a:solidFill>
              </a:defRPr>
            </a:pPr>
            <a:endParaRPr/>
          </a:p>
        </p:txBody>
      </p:sp>
    </p:spTree>
    <p:extLst>
      <p:ext uri="{BB962C8B-B14F-4D97-AF65-F5344CB8AC3E}">
        <p14:creationId xmlns:p14="http://schemas.microsoft.com/office/powerpoint/2010/main" val="5899171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p:tmAbs val="0"/>
                                  </p:iterate>
                                  <p:childTnLst>
                                    <p:set>
                                      <p:cBhvr>
                                        <p:cTn id="6" fill="hold"/>
                                        <p:tgtEl>
                                          <p:spTgt spid="40"/>
                                        </p:tgtEl>
                                        <p:attrNameLst>
                                          <p:attrName>style.visibility</p:attrName>
                                        </p:attrNameLst>
                                      </p:cBhvr>
                                      <p:to>
                                        <p:strVal val="visible"/>
                                      </p:to>
                                    </p:set>
                                    <p:animEffect transition="in" filter="fade">
                                      <p:cBhvr>
                                        <p:cTn id="7"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title"/>
          </p:nvPr>
        </p:nvSpPr>
        <p:spPr>
          <a:xfrm>
            <a:off x="355600" y="254000"/>
            <a:ext cx="12293600" cy="2438400"/>
          </a:xfrm>
          <a:prstGeom prst="rect">
            <a:avLst/>
          </a:prstGeom>
        </p:spPr>
        <p:txBody>
          <a:bodyPr/>
          <a:lstStyle>
            <a:lvl1pPr>
              <a:defRPr sz="5400"/>
            </a:lvl1pPr>
          </a:lstStyle>
          <a:p>
            <a:pPr lvl="0">
              <a:defRPr sz="1800" cap="none">
                <a:solidFill>
                  <a:srgbClr val="000000"/>
                </a:solidFill>
              </a:defRPr>
            </a:pPr>
            <a:r>
              <a:rPr sz="5400" cap="all">
                <a:solidFill>
                  <a:srgbClr val="535353"/>
                </a:solidFill>
              </a:rPr>
              <a:t>Keys to data-driven instruction</a:t>
            </a:r>
          </a:p>
        </p:txBody>
      </p:sp>
      <p:sp>
        <p:nvSpPr>
          <p:cNvPr id="43" name="Shape 43"/>
          <p:cNvSpPr>
            <a:spLocks noGrp="1"/>
          </p:cNvSpPr>
          <p:nvPr>
            <p:ph type="body" idx="1"/>
          </p:nvPr>
        </p:nvSpPr>
        <p:spPr>
          <a:xfrm>
            <a:off x="5066270" y="2692400"/>
            <a:ext cx="7938532" cy="6337300"/>
          </a:xfrm>
          <a:prstGeom prst="rect">
            <a:avLst/>
          </a:prstGeom>
        </p:spPr>
        <p:txBody>
          <a:bodyPr/>
          <a:lstStyle/>
          <a:p>
            <a:pPr marL="556591" lvl="0" indent="-556591">
              <a:buAutoNum type="arabicPeriod"/>
              <a:defRPr sz="1800">
                <a:solidFill>
                  <a:srgbClr val="000000"/>
                </a:solidFill>
              </a:defRPr>
            </a:pPr>
            <a:r>
              <a:rPr sz="2800" i="1">
                <a:solidFill>
                  <a:srgbClr val="535353"/>
                </a:solidFill>
              </a:rPr>
              <a:t>Assessment.  </a:t>
            </a:r>
            <a:r>
              <a:rPr sz="2800">
                <a:solidFill>
                  <a:srgbClr val="535353"/>
                </a:solidFill>
              </a:rPr>
              <a:t>Define the roadmap for rigor</a:t>
            </a:r>
          </a:p>
          <a:p>
            <a:pPr marL="556591" lvl="0" indent="-556591">
              <a:buAutoNum type="arabicPeriod"/>
              <a:defRPr sz="1800">
                <a:solidFill>
                  <a:srgbClr val="000000"/>
                </a:solidFill>
              </a:defRPr>
            </a:pPr>
            <a:r>
              <a:rPr sz="2800" i="1">
                <a:solidFill>
                  <a:srgbClr val="535353"/>
                </a:solidFill>
              </a:rPr>
              <a:t>Analysis.  </a:t>
            </a:r>
            <a:r>
              <a:rPr sz="2800">
                <a:solidFill>
                  <a:srgbClr val="535353"/>
                </a:solidFill>
              </a:rPr>
              <a:t>Determine where students are struggling and why.</a:t>
            </a:r>
          </a:p>
          <a:p>
            <a:pPr marL="556591" lvl="0" indent="-556591">
              <a:buAutoNum type="arabicPeriod"/>
              <a:defRPr sz="1800">
                <a:solidFill>
                  <a:srgbClr val="000000"/>
                </a:solidFill>
              </a:defRPr>
            </a:pPr>
            <a:r>
              <a:rPr sz="2800" i="1">
                <a:solidFill>
                  <a:srgbClr val="535353"/>
                </a:solidFill>
              </a:rPr>
              <a:t>Action.</a:t>
            </a:r>
            <a:r>
              <a:rPr sz="2800">
                <a:solidFill>
                  <a:srgbClr val="535353"/>
                </a:solidFill>
              </a:rPr>
              <a:t> Implement new teaching plans to respond to this analysis</a:t>
            </a:r>
          </a:p>
          <a:p>
            <a:pPr marL="556591" lvl="0" indent="-556591">
              <a:buAutoNum type="arabicPeriod"/>
              <a:defRPr sz="1800">
                <a:solidFill>
                  <a:srgbClr val="000000"/>
                </a:solidFill>
              </a:defRPr>
            </a:pPr>
            <a:r>
              <a:rPr sz="2800" i="1">
                <a:solidFill>
                  <a:srgbClr val="535353"/>
                </a:solidFill>
              </a:rPr>
              <a:t>Systems.  </a:t>
            </a:r>
            <a:r>
              <a:rPr sz="2800">
                <a:solidFill>
                  <a:srgbClr val="535353"/>
                </a:solidFill>
              </a:rPr>
              <a:t>Create systems and procedures to ensure continual data-driven improvement</a:t>
            </a:r>
          </a:p>
        </p:txBody>
      </p:sp>
      <p:sp>
        <p:nvSpPr>
          <p:cNvPr id="44" name="Shape 44"/>
          <p:cNvSpPr/>
          <p:nvPr/>
        </p:nvSpPr>
        <p:spPr>
          <a:xfrm>
            <a:off x="8542638" y="9112538"/>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 </a:t>
            </a:r>
            <a:r>
              <a:rPr sz="1100">
                <a:solidFill>
                  <a:srgbClr val="535353"/>
                </a:solidFill>
              </a:rPr>
              <a:t>pg 25.</a:t>
            </a:r>
          </a:p>
        </p:txBody>
      </p:sp>
      <p:pic>
        <p:nvPicPr>
          <p:cNvPr id="45" name="image2.png"/>
          <p:cNvPicPr/>
          <p:nvPr/>
        </p:nvPicPr>
        <p:blipFill>
          <a:blip r:embed="rId3">
            <a:extLst/>
          </a:blip>
          <a:stretch>
            <a:fillRect/>
          </a:stretch>
        </p:blipFill>
        <p:spPr>
          <a:xfrm>
            <a:off x="96294" y="2814359"/>
            <a:ext cx="4193948" cy="6298179"/>
          </a:xfrm>
          <a:prstGeom prst="rect">
            <a:avLst/>
          </a:prstGeom>
          <a:ln w="12700">
            <a:miter lim="400000"/>
          </a:ln>
        </p:spPr>
      </p:pic>
      <p:pic>
        <p:nvPicPr>
          <p:cNvPr id="46" name="image3.gif" descr="C:\Users\bloffer\AppData\Local\Microsoft\Windows\Temporary Internet Files\Content.IE5\VJJ29VYZ\MM900185587[1].gif"/>
          <p:cNvPicPr/>
          <p:nvPr/>
        </p:nvPicPr>
        <p:blipFill>
          <a:blip r:embed="rId4">
            <a:extLst/>
          </a:blip>
          <a:stretch>
            <a:fillRect/>
          </a:stretch>
        </p:blipFill>
        <p:spPr>
          <a:xfrm>
            <a:off x="4409045" y="5489883"/>
            <a:ext cx="657226" cy="657226"/>
          </a:xfrm>
          <a:prstGeom prst="rect">
            <a:avLst/>
          </a:prstGeom>
          <a:ln w="12700">
            <a:miter lim="400000"/>
          </a:ln>
        </p:spPr>
      </p:pic>
      <p:pic>
        <p:nvPicPr>
          <p:cNvPr id="47" name="image3.gif" descr="C:\Users\bloffer\AppData\Local\Microsoft\Windows\Temporary Internet Files\Content.IE5\VJJ29VYZ\MM900185587[1].gif"/>
          <p:cNvPicPr/>
          <p:nvPr/>
        </p:nvPicPr>
        <p:blipFill>
          <a:blip r:embed="rId4">
            <a:extLst/>
          </a:blip>
          <a:stretch>
            <a:fillRect/>
          </a:stretch>
        </p:blipFill>
        <p:spPr>
          <a:xfrm>
            <a:off x="4347252" y="4020468"/>
            <a:ext cx="657226" cy="657226"/>
          </a:xfrm>
          <a:prstGeom prst="rect">
            <a:avLst/>
          </a:prstGeom>
          <a:ln w="12700">
            <a:miter lim="400000"/>
          </a:ln>
        </p:spPr>
      </p:pic>
      <p:pic>
        <p:nvPicPr>
          <p:cNvPr id="48" name="image4.png" descr="C:\Users\bloffer\AppData\Local\Microsoft\Windows\Temporary Internet Files\Content.IE5\IKQQL50A\MC900442139[1].png"/>
          <p:cNvPicPr/>
          <p:nvPr/>
        </p:nvPicPr>
        <p:blipFill>
          <a:blip r:embed="rId5">
            <a:extLst/>
          </a:blip>
          <a:stretch>
            <a:fillRect/>
          </a:stretch>
        </p:blipFill>
        <p:spPr>
          <a:xfrm>
            <a:off x="4251209" y="2947915"/>
            <a:ext cx="815063" cy="831811"/>
          </a:xfrm>
          <a:prstGeom prst="rect">
            <a:avLst/>
          </a:prstGeom>
          <a:ln w="12700">
            <a:miter lim="400000"/>
          </a:ln>
        </p:spPr>
      </p:pic>
      <p:pic>
        <p:nvPicPr>
          <p:cNvPr id="49" name="image5.png" descr="C:\Users\bloffer\AppData\Local\Microsoft\Windows\Temporary Internet Files\Content.IE5\VOTAX1U1\MC900432601[1].png"/>
          <p:cNvPicPr/>
          <p:nvPr/>
        </p:nvPicPr>
        <p:blipFill>
          <a:blip r:embed="rId6">
            <a:extLst/>
          </a:blip>
          <a:stretch>
            <a:fillRect/>
          </a:stretch>
        </p:blipFill>
        <p:spPr>
          <a:xfrm>
            <a:off x="4397214" y="7328848"/>
            <a:ext cx="523051" cy="523051"/>
          </a:xfrm>
          <a:prstGeom prst="rect">
            <a:avLst/>
          </a:prstGeom>
          <a:ln w="12700">
            <a:miter lim="400000"/>
          </a:ln>
        </p:spPr>
      </p:pic>
    </p:spTree>
    <p:extLst>
      <p:ext uri="{BB962C8B-B14F-4D97-AF65-F5344CB8AC3E}">
        <p14:creationId xmlns:p14="http://schemas.microsoft.com/office/powerpoint/2010/main" val="28456241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3">
                                            <p:bg/>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4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4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4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4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4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animBg="1" advAuto="0"/>
      <p:bldP spid="46" grpId="0" animBg="1" advAuto="0"/>
      <p:bldP spid="47" grpId="0" animBg="1" advAuto="0"/>
      <p:bldP spid="48" grpId="0" animBg="1" advAuto="0"/>
      <p:bldP spid="49"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image6.png"/>
          <p:cNvPicPr/>
          <p:nvPr/>
        </p:nvPicPr>
        <p:blipFill>
          <a:blip r:embed="rId3">
            <a:extLst/>
          </a:blip>
          <a:stretch>
            <a:fillRect/>
          </a:stretch>
        </p:blipFill>
        <p:spPr>
          <a:xfrm>
            <a:off x="5644291" y="1334529"/>
            <a:ext cx="6697363" cy="6697363"/>
          </a:xfrm>
          <a:prstGeom prst="rect">
            <a:avLst/>
          </a:prstGeom>
          <a:ln w="12700">
            <a:miter lim="400000"/>
          </a:ln>
        </p:spPr>
      </p:pic>
      <p:sp>
        <p:nvSpPr>
          <p:cNvPr id="52" name="Shape 52"/>
          <p:cNvSpPr/>
          <p:nvPr/>
        </p:nvSpPr>
        <p:spPr>
          <a:xfrm>
            <a:off x="983048" y="2543261"/>
            <a:ext cx="4364683" cy="427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914400">
              <a:spcBef>
                <a:spcPts val="900"/>
              </a:spcBef>
              <a:defRPr sz="4000" i="1">
                <a:solidFill>
                  <a:srgbClr val="000000"/>
                </a:solidFill>
                <a:latin typeface="Calibri"/>
                <a:ea typeface="Calibri"/>
                <a:cs typeface="Calibri"/>
                <a:sym typeface="Calibri"/>
              </a:defRPr>
            </a:lvl1pPr>
          </a:lstStyle>
          <a:p>
            <a:pPr lvl="0">
              <a:defRPr sz="1800" i="0"/>
            </a:pPr>
            <a:r>
              <a:rPr sz="4000" i="1"/>
              <a:t>“If assessments set the roadmap for learning, then data analysis lets you know if you’re following the path.”</a:t>
            </a:r>
          </a:p>
        </p:txBody>
      </p:sp>
      <p:sp>
        <p:nvSpPr>
          <p:cNvPr id="53" name="Shape 53"/>
          <p:cNvSpPr/>
          <p:nvPr/>
        </p:nvSpPr>
        <p:spPr>
          <a:xfrm>
            <a:off x="8552597" y="9081445"/>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 </a:t>
            </a:r>
            <a:r>
              <a:rPr sz="1100">
                <a:solidFill>
                  <a:srgbClr val="535353"/>
                </a:solidFill>
              </a:rPr>
              <a:t>pp 25-33.</a:t>
            </a:r>
          </a:p>
        </p:txBody>
      </p:sp>
    </p:spTree>
    <p:extLst>
      <p:ext uri="{BB962C8B-B14F-4D97-AF65-F5344CB8AC3E}">
        <p14:creationId xmlns:p14="http://schemas.microsoft.com/office/powerpoint/2010/main" val="656755797"/>
      </p:ext>
    </p:extLst>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p:nvPr/>
        </p:nvSpPr>
        <p:spPr>
          <a:xfrm>
            <a:off x="8552597" y="9081445"/>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 </a:t>
            </a:r>
            <a:r>
              <a:rPr sz="1100">
                <a:solidFill>
                  <a:srgbClr val="535353"/>
                </a:solidFill>
              </a:rPr>
              <a:t>pp 25-33.</a:t>
            </a:r>
          </a:p>
        </p:txBody>
      </p:sp>
      <p:sp>
        <p:nvSpPr>
          <p:cNvPr id="56" name="Shape 56"/>
          <p:cNvSpPr/>
          <p:nvPr/>
        </p:nvSpPr>
        <p:spPr>
          <a:xfrm>
            <a:off x="1950513" y="1126024"/>
            <a:ext cx="8967303" cy="8661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5400">
                <a:solidFill>
                  <a:srgbClr val="FF9679"/>
                </a:solidFill>
                <a:effectLst>
                  <a:outerShdw blurRad="88900" dist="50800" dir="5040000" rotWithShape="0">
                    <a:srgbClr val="FF835C">
                      <a:alpha val="45000"/>
                    </a:srgbClr>
                  </a:outerShdw>
                </a:effectLst>
              </a:defRPr>
            </a:lvl1pPr>
          </a:lstStyle>
          <a:p>
            <a:pPr lvl="0">
              <a:defRPr sz="1800">
                <a:solidFill>
                  <a:srgbClr val="000000"/>
                </a:solidFill>
                <a:effectLst/>
              </a:defRPr>
            </a:pPr>
            <a:r>
              <a:rPr sz="5400">
                <a:solidFill>
                  <a:srgbClr val="FF9679"/>
                </a:solidFill>
                <a:effectLst>
                  <a:outerShdw blurRad="88900" dist="50800" dir="5040000" rotWithShape="0">
                    <a:srgbClr val="FF835C">
                      <a:alpha val="45000"/>
                    </a:srgbClr>
                  </a:outerShdw>
                </a:effectLst>
              </a:rPr>
              <a:t>The Assessment Analysis Process</a:t>
            </a:r>
          </a:p>
        </p:txBody>
      </p:sp>
      <p:sp>
        <p:nvSpPr>
          <p:cNvPr id="57" name="Shape 57"/>
          <p:cNvSpPr/>
          <p:nvPr/>
        </p:nvSpPr>
        <p:spPr>
          <a:xfrm>
            <a:off x="787756" y="3735784"/>
            <a:ext cx="2787651" cy="2282032"/>
          </a:xfrm>
          <a:custGeom>
            <a:avLst/>
            <a:gdLst/>
            <a:ahLst/>
            <a:cxnLst>
              <a:cxn ang="0">
                <a:pos x="wd2" y="hd2"/>
              </a:cxn>
              <a:cxn ang="5400000">
                <a:pos x="wd2" y="hd2"/>
              </a:cxn>
              <a:cxn ang="10800000">
                <a:pos x="wd2" y="hd2"/>
              </a:cxn>
              <a:cxn ang="16200000">
                <a:pos x="wd2" y="hd2"/>
              </a:cxn>
            </a:cxnLst>
            <a:rect l="0" t="0" r="r" b="b"/>
            <a:pathLst>
              <a:path w="21600" h="21600" extrusionOk="0">
                <a:moveTo>
                  <a:pt x="2497" y="0"/>
                </a:moveTo>
                <a:cubicBezTo>
                  <a:pt x="1118" y="0"/>
                  <a:pt x="0" y="1365"/>
                  <a:pt x="0" y="3050"/>
                </a:cubicBezTo>
                <a:lnTo>
                  <a:pt x="0" y="18550"/>
                </a:lnTo>
                <a:cubicBezTo>
                  <a:pt x="0" y="20235"/>
                  <a:pt x="1118" y="21600"/>
                  <a:pt x="2497" y="21600"/>
                </a:cubicBezTo>
                <a:lnTo>
                  <a:pt x="15185" y="21600"/>
                </a:lnTo>
                <a:cubicBezTo>
                  <a:pt x="16564" y="21600"/>
                  <a:pt x="17682" y="20235"/>
                  <a:pt x="17682" y="18550"/>
                </a:cubicBezTo>
                <a:lnTo>
                  <a:pt x="17682" y="13809"/>
                </a:lnTo>
                <a:lnTo>
                  <a:pt x="21600" y="11653"/>
                </a:lnTo>
                <a:lnTo>
                  <a:pt x="17682" y="9493"/>
                </a:lnTo>
                <a:lnTo>
                  <a:pt x="17682" y="3050"/>
                </a:lnTo>
                <a:cubicBezTo>
                  <a:pt x="17682" y="1365"/>
                  <a:pt x="16564" y="0"/>
                  <a:pt x="15185" y="0"/>
                </a:cubicBezTo>
                <a:lnTo>
                  <a:pt x="2497" y="0"/>
                </a:lnTo>
                <a:close/>
              </a:path>
            </a:pathLst>
          </a:custGeom>
          <a:solidFill>
            <a:srgbClr val="340053"/>
          </a:solidFill>
          <a:ln w="25400">
            <a:solidFill>
              <a:srgbClr val="78AAB3"/>
            </a:solidFill>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defRPr>
            </a:pPr>
            <a:r>
              <a:rPr sz="2400" b="1">
                <a:solidFill>
                  <a:srgbClr val="FFFFFF"/>
                </a:solidFill>
                <a:latin typeface="Gill Sans"/>
                <a:ea typeface="Gill Sans"/>
                <a:cs typeface="Gill Sans"/>
                <a:sym typeface="Gill Sans"/>
              </a:rPr>
              <a:t>Analyze</a:t>
            </a:r>
            <a:r>
              <a:rPr sz="2400">
                <a:solidFill>
                  <a:srgbClr val="FFFFFF"/>
                </a:solidFill>
              </a:rPr>
              <a:t> student/class performance on each </a:t>
            </a:r>
            <a:r>
              <a:rPr sz="2400" b="1">
                <a:solidFill>
                  <a:srgbClr val="FFFFFF"/>
                </a:solidFill>
                <a:latin typeface="Gill Sans"/>
                <a:ea typeface="Gill Sans"/>
                <a:cs typeface="Gill Sans"/>
                <a:sym typeface="Gill Sans"/>
              </a:rPr>
              <a:t>question / skill</a:t>
            </a:r>
          </a:p>
        </p:txBody>
      </p:sp>
      <p:sp>
        <p:nvSpPr>
          <p:cNvPr id="58" name="Shape 58"/>
          <p:cNvSpPr/>
          <p:nvPr/>
        </p:nvSpPr>
        <p:spPr>
          <a:xfrm>
            <a:off x="3906853" y="3735784"/>
            <a:ext cx="2787651" cy="2282032"/>
          </a:xfrm>
          <a:custGeom>
            <a:avLst/>
            <a:gdLst/>
            <a:ahLst/>
            <a:cxnLst>
              <a:cxn ang="0">
                <a:pos x="wd2" y="hd2"/>
              </a:cxn>
              <a:cxn ang="5400000">
                <a:pos x="wd2" y="hd2"/>
              </a:cxn>
              <a:cxn ang="10800000">
                <a:pos x="wd2" y="hd2"/>
              </a:cxn>
              <a:cxn ang="16200000">
                <a:pos x="wd2" y="hd2"/>
              </a:cxn>
            </a:cxnLst>
            <a:rect l="0" t="0" r="r" b="b"/>
            <a:pathLst>
              <a:path w="21600" h="21600" extrusionOk="0">
                <a:moveTo>
                  <a:pt x="2497" y="0"/>
                </a:moveTo>
                <a:cubicBezTo>
                  <a:pt x="1118" y="0"/>
                  <a:pt x="0" y="1365"/>
                  <a:pt x="0" y="3050"/>
                </a:cubicBezTo>
                <a:lnTo>
                  <a:pt x="0" y="18550"/>
                </a:lnTo>
                <a:cubicBezTo>
                  <a:pt x="0" y="20235"/>
                  <a:pt x="1118" y="21600"/>
                  <a:pt x="2497" y="21600"/>
                </a:cubicBezTo>
                <a:lnTo>
                  <a:pt x="15185" y="21600"/>
                </a:lnTo>
                <a:cubicBezTo>
                  <a:pt x="16564" y="21600"/>
                  <a:pt x="17682" y="20235"/>
                  <a:pt x="17682" y="18550"/>
                </a:cubicBezTo>
                <a:lnTo>
                  <a:pt x="17682" y="13809"/>
                </a:lnTo>
                <a:lnTo>
                  <a:pt x="21600" y="11653"/>
                </a:lnTo>
                <a:lnTo>
                  <a:pt x="17682" y="9493"/>
                </a:lnTo>
                <a:lnTo>
                  <a:pt x="17682" y="3050"/>
                </a:lnTo>
                <a:cubicBezTo>
                  <a:pt x="17682" y="1365"/>
                  <a:pt x="16564" y="0"/>
                  <a:pt x="15185" y="0"/>
                </a:cubicBezTo>
                <a:lnTo>
                  <a:pt x="2497" y="0"/>
                </a:lnTo>
                <a:close/>
              </a:path>
            </a:pathLst>
          </a:custGeom>
          <a:gradFill>
            <a:gsLst>
              <a:gs pos="0">
                <a:srgbClr val="A81600"/>
              </a:gs>
              <a:gs pos="100000">
                <a:srgbClr val="FE9695"/>
              </a:gs>
            </a:gsLst>
            <a:lin ang="16200000"/>
          </a:gradFill>
          <a:ln>
            <a:solidFill>
              <a:srgbClr val="A41500"/>
            </a:solidFill>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defRPr>
            </a:pPr>
            <a:r>
              <a:rPr sz="2400" b="1">
                <a:solidFill>
                  <a:srgbClr val="FDFEFF"/>
                </a:solidFill>
                <a:latin typeface="Gill Sans"/>
                <a:ea typeface="Gill Sans"/>
                <a:cs typeface="Gill Sans"/>
                <a:sym typeface="Gill Sans"/>
              </a:rPr>
              <a:t>Hypothesize</a:t>
            </a:r>
            <a:r>
              <a:rPr sz="2400">
                <a:solidFill>
                  <a:srgbClr val="FDFEFF"/>
                </a:solidFill>
              </a:rPr>
              <a:t>:  Where does it seem mastery broke down?</a:t>
            </a:r>
          </a:p>
        </p:txBody>
      </p:sp>
      <p:sp>
        <p:nvSpPr>
          <p:cNvPr id="59" name="Shape 59"/>
          <p:cNvSpPr/>
          <p:nvPr/>
        </p:nvSpPr>
        <p:spPr>
          <a:xfrm>
            <a:off x="7134043" y="3867194"/>
            <a:ext cx="2787651" cy="2282032"/>
          </a:xfrm>
          <a:custGeom>
            <a:avLst/>
            <a:gdLst/>
            <a:ahLst/>
            <a:cxnLst>
              <a:cxn ang="0">
                <a:pos x="wd2" y="hd2"/>
              </a:cxn>
              <a:cxn ang="5400000">
                <a:pos x="wd2" y="hd2"/>
              </a:cxn>
              <a:cxn ang="10800000">
                <a:pos x="wd2" y="hd2"/>
              </a:cxn>
              <a:cxn ang="16200000">
                <a:pos x="wd2" y="hd2"/>
              </a:cxn>
            </a:cxnLst>
            <a:rect l="0" t="0" r="r" b="b"/>
            <a:pathLst>
              <a:path w="21600" h="21600" extrusionOk="0">
                <a:moveTo>
                  <a:pt x="2497" y="0"/>
                </a:moveTo>
                <a:cubicBezTo>
                  <a:pt x="1118" y="0"/>
                  <a:pt x="0" y="1365"/>
                  <a:pt x="0" y="3050"/>
                </a:cubicBezTo>
                <a:lnTo>
                  <a:pt x="0" y="18550"/>
                </a:lnTo>
                <a:cubicBezTo>
                  <a:pt x="0" y="20235"/>
                  <a:pt x="1118" y="21600"/>
                  <a:pt x="2497" y="21600"/>
                </a:cubicBezTo>
                <a:lnTo>
                  <a:pt x="15185" y="21600"/>
                </a:lnTo>
                <a:cubicBezTo>
                  <a:pt x="16564" y="21600"/>
                  <a:pt x="17682" y="20235"/>
                  <a:pt x="17682" y="18550"/>
                </a:cubicBezTo>
                <a:lnTo>
                  <a:pt x="17682" y="13809"/>
                </a:lnTo>
                <a:lnTo>
                  <a:pt x="21600" y="11653"/>
                </a:lnTo>
                <a:lnTo>
                  <a:pt x="17682" y="9493"/>
                </a:lnTo>
                <a:lnTo>
                  <a:pt x="17682" y="3050"/>
                </a:lnTo>
                <a:cubicBezTo>
                  <a:pt x="17682" y="1365"/>
                  <a:pt x="16564" y="0"/>
                  <a:pt x="15185" y="0"/>
                </a:cubicBezTo>
                <a:lnTo>
                  <a:pt x="2497" y="0"/>
                </a:lnTo>
                <a:close/>
              </a:path>
            </a:pathLst>
          </a:custGeom>
          <a:solidFill>
            <a:srgbClr val="E3B153"/>
          </a:solidFill>
          <a:ln>
            <a:solidFill>
              <a:srgbClr val="A41500"/>
            </a:solidFill>
          </a:ln>
          <a:extLst>
            <a:ext uri="{C572A759-6A51-4108-AA02-DFA0A04FC94B}">
              <ma14:wrappingTextBoxFlag xmlns:ma14="http://schemas.microsoft.com/office/mac/drawingml/2011/main" val="1"/>
            </a:ext>
          </a:extLst>
        </p:spPr>
        <p:txBody>
          <a:bodyPr lIns="0" tIns="0" rIns="0" bIns="0" anchor="ctr"/>
          <a:lstStyle/>
          <a:p>
            <a:pPr lvl="0">
              <a:defRPr sz="1800">
                <a:solidFill>
                  <a:srgbClr val="000000"/>
                </a:solidFill>
              </a:defRPr>
            </a:pPr>
            <a:r>
              <a:rPr sz="2400" b="1">
                <a:solidFill>
                  <a:srgbClr val="FDFEFF"/>
                </a:solidFill>
                <a:latin typeface="Gill Sans"/>
                <a:ea typeface="Gill Sans"/>
                <a:cs typeface="Gill Sans"/>
                <a:sym typeface="Gill Sans"/>
              </a:rPr>
              <a:t>Test hypothesis</a:t>
            </a:r>
            <a:r>
              <a:rPr sz="2400">
                <a:solidFill>
                  <a:srgbClr val="FDFEFF"/>
                </a:solidFill>
              </a:rPr>
              <a:t> </a:t>
            </a:r>
          </a:p>
          <a:p>
            <a:pPr lvl="0">
              <a:defRPr sz="1800">
                <a:solidFill>
                  <a:srgbClr val="000000"/>
                </a:solidFill>
              </a:defRPr>
            </a:pPr>
            <a:r>
              <a:rPr sz="2400">
                <a:solidFill>
                  <a:srgbClr val="FDFEFF"/>
                </a:solidFill>
              </a:rPr>
              <a:t>by reviewing select student work.</a:t>
            </a:r>
          </a:p>
        </p:txBody>
      </p:sp>
      <p:sp>
        <p:nvSpPr>
          <p:cNvPr id="60" name="Shape 60"/>
          <p:cNvSpPr/>
          <p:nvPr/>
        </p:nvSpPr>
        <p:spPr>
          <a:xfrm>
            <a:off x="10361233" y="3867262"/>
            <a:ext cx="2281896" cy="2281897"/>
          </a:xfrm>
          <a:custGeom>
            <a:avLst/>
            <a:gdLst/>
            <a:ahLst/>
            <a:cxnLst>
              <a:cxn ang="0">
                <a:pos x="wd2" y="hd2"/>
              </a:cxn>
              <a:cxn ang="5400000">
                <a:pos x="wd2" y="hd2"/>
              </a:cxn>
              <a:cxn ang="10800000">
                <a:pos x="wd2" y="hd2"/>
              </a:cxn>
              <a:cxn ang="16200000">
                <a:pos x="wd2" y="hd2"/>
              </a:cxn>
            </a:cxnLst>
            <a:rect l="0" t="0" r="r" b="b"/>
            <a:pathLst>
              <a:path w="21600" h="21600" extrusionOk="0">
                <a:moveTo>
                  <a:pt x="0" y="18549"/>
                </a:moveTo>
                <a:lnTo>
                  <a:pt x="0" y="3051"/>
                </a:lnTo>
                <a:cubicBezTo>
                  <a:pt x="0" y="1366"/>
                  <a:pt x="1366" y="0"/>
                  <a:pt x="3051" y="0"/>
                </a:cubicBezTo>
                <a:lnTo>
                  <a:pt x="18549" y="0"/>
                </a:lnTo>
                <a:cubicBezTo>
                  <a:pt x="20234" y="0"/>
                  <a:pt x="21600" y="1366"/>
                  <a:pt x="21600" y="3051"/>
                </a:cubicBezTo>
                <a:lnTo>
                  <a:pt x="21600" y="18549"/>
                </a:lnTo>
                <a:cubicBezTo>
                  <a:pt x="21600" y="20234"/>
                  <a:pt x="20234" y="21600"/>
                  <a:pt x="18549" y="21600"/>
                </a:cubicBezTo>
                <a:lnTo>
                  <a:pt x="3051" y="21600"/>
                </a:lnTo>
                <a:cubicBezTo>
                  <a:pt x="1366" y="21600"/>
                  <a:pt x="0" y="20234"/>
                  <a:pt x="0" y="18549"/>
                </a:cubicBezTo>
                <a:close/>
              </a:path>
            </a:pathLst>
          </a:custGeom>
          <a:solidFill>
            <a:srgbClr val="2C7AA2"/>
          </a:solidFill>
          <a:ln>
            <a:solidFill>
              <a:srgbClr val="A41500"/>
            </a:solidFill>
          </a:ln>
          <a:extLst>
            <a:ext uri="{C572A759-6A51-4108-AA02-DFA0A04FC94B}">
              <ma14:wrappingTextBoxFlag xmlns:ma14="http://schemas.microsoft.com/office/mac/drawingml/2011/main" val="1"/>
            </a:ext>
          </a:extLst>
        </p:spPr>
        <p:txBody>
          <a:bodyPr lIns="0" tIns="0" rIns="0" bIns="0" anchor="ctr"/>
          <a:lstStyle/>
          <a:p>
            <a:pPr lvl="0">
              <a:defRPr sz="1800">
                <a:solidFill>
                  <a:srgbClr val="000000"/>
                </a:solidFill>
              </a:defRPr>
            </a:pPr>
            <a:r>
              <a:rPr sz="2400" b="1">
                <a:solidFill>
                  <a:srgbClr val="FDFEFF"/>
                </a:solidFill>
                <a:latin typeface="Gill Sans"/>
                <a:ea typeface="Gill Sans"/>
                <a:cs typeface="Gill Sans"/>
                <a:sym typeface="Gill Sans"/>
              </a:rPr>
              <a:t>Commit to action steps</a:t>
            </a:r>
            <a:r>
              <a:rPr sz="2400">
                <a:solidFill>
                  <a:srgbClr val="FDFEFF"/>
                </a:solidFill>
              </a:rPr>
              <a:t> for instruction to meet student needs</a:t>
            </a:r>
          </a:p>
        </p:txBody>
      </p:sp>
    </p:spTree>
    <p:extLst>
      <p:ext uri="{BB962C8B-B14F-4D97-AF65-F5344CB8AC3E}">
        <p14:creationId xmlns:p14="http://schemas.microsoft.com/office/powerpoint/2010/main" val="3496851959"/>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lt">
                                    <p:tmAbs val="0"/>
                                  </p:iterate>
                                  <p:childTnLst>
                                    <p:set>
                                      <p:cBhvr>
                                        <p:cTn id="6" fill="hold"/>
                                        <p:tgtEl>
                                          <p:spTgt spid="57"/>
                                        </p:tgtEl>
                                        <p:attrNameLst>
                                          <p:attrName>style.visibility</p:attrName>
                                        </p:attrNameLst>
                                      </p:cBhvr>
                                      <p:to>
                                        <p:strVal val="visible"/>
                                      </p:to>
                                    </p:set>
                                    <p:anim calcmode="lin" valueType="num">
                                      <p:cBhvr>
                                        <p:cTn id="7" dur="2000" fill="hold"/>
                                        <p:tgtEl>
                                          <p:spTgt spid="57"/>
                                        </p:tgtEl>
                                        <p:attrNameLst>
                                          <p:attrName>ppt_x</p:attrName>
                                        </p:attrNameLst>
                                      </p:cBhvr>
                                      <p:tavLst>
                                        <p:tav tm="0">
                                          <p:val>
                                            <p:strVal val="0-#ppt_w/2"/>
                                          </p:val>
                                        </p:tav>
                                        <p:tav tm="100000">
                                          <p:val>
                                            <p:strVal val="#ppt_x"/>
                                          </p:val>
                                        </p:tav>
                                      </p:tavLst>
                                    </p:anim>
                                    <p:anim calcmode="lin" valueType="num">
                                      <p:cBhvr>
                                        <p:cTn id="8" dur="20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lt">
                                    <p:tmAbs val="0"/>
                                  </p:iterate>
                                  <p:childTnLst>
                                    <p:set>
                                      <p:cBhvr>
                                        <p:cTn id="12" fill="hold"/>
                                        <p:tgtEl>
                                          <p:spTgt spid="58"/>
                                        </p:tgtEl>
                                        <p:attrNameLst>
                                          <p:attrName>style.visibility</p:attrName>
                                        </p:attrNameLst>
                                      </p:cBhvr>
                                      <p:to>
                                        <p:strVal val="visible"/>
                                      </p:to>
                                    </p:set>
                                    <p:anim calcmode="lin" valueType="num">
                                      <p:cBhvr>
                                        <p:cTn id="13" dur="2000" fill="hold"/>
                                        <p:tgtEl>
                                          <p:spTgt spid="58"/>
                                        </p:tgtEl>
                                        <p:attrNameLst>
                                          <p:attrName>ppt_x</p:attrName>
                                        </p:attrNameLst>
                                      </p:cBhvr>
                                      <p:tavLst>
                                        <p:tav tm="0">
                                          <p:val>
                                            <p:strVal val="0-#ppt_w/2"/>
                                          </p:val>
                                        </p:tav>
                                        <p:tav tm="100000">
                                          <p:val>
                                            <p:strVal val="#ppt_x"/>
                                          </p:val>
                                        </p:tav>
                                      </p:tavLst>
                                    </p:anim>
                                    <p:anim calcmode="lin" valueType="num">
                                      <p:cBhvr>
                                        <p:cTn id="14" dur="20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Abs val="0"/>
                                  </p:iterate>
                                  <p:childTnLst>
                                    <p:set>
                                      <p:cBhvr>
                                        <p:cTn id="18" fill="hold"/>
                                        <p:tgtEl>
                                          <p:spTgt spid="59"/>
                                        </p:tgtEl>
                                        <p:attrNameLst>
                                          <p:attrName>style.visibility</p:attrName>
                                        </p:attrNameLst>
                                      </p:cBhvr>
                                      <p:to>
                                        <p:strVal val="visible"/>
                                      </p:to>
                                    </p:set>
                                    <p:anim calcmode="lin" valueType="num">
                                      <p:cBhvr>
                                        <p:cTn id="19" dur="2000" fill="hold"/>
                                        <p:tgtEl>
                                          <p:spTgt spid="59"/>
                                        </p:tgtEl>
                                        <p:attrNameLst>
                                          <p:attrName>ppt_x</p:attrName>
                                        </p:attrNameLst>
                                      </p:cBhvr>
                                      <p:tavLst>
                                        <p:tav tm="0">
                                          <p:val>
                                            <p:strVal val="0-#ppt_w/2"/>
                                          </p:val>
                                        </p:tav>
                                        <p:tav tm="100000">
                                          <p:val>
                                            <p:strVal val="#ppt_x"/>
                                          </p:val>
                                        </p:tav>
                                      </p:tavLst>
                                    </p:anim>
                                    <p:anim calcmode="lin" valueType="num">
                                      <p:cBhvr>
                                        <p:cTn id="20" dur="20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iterate type="lt">
                                    <p:tmAbs val="0"/>
                                  </p:iterate>
                                  <p:childTnLst>
                                    <p:set>
                                      <p:cBhvr>
                                        <p:cTn id="24" fill="hold"/>
                                        <p:tgtEl>
                                          <p:spTgt spid="60"/>
                                        </p:tgtEl>
                                        <p:attrNameLst>
                                          <p:attrName>style.visibility</p:attrName>
                                        </p:attrNameLst>
                                      </p:cBhvr>
                                      <p:to>
                                        <p:strVal val="visible"/>
                                      </p:to>
                                    </p:set>
                                    <p:anim calcmode="lin" valueType="num">
                                      <p:cBhvr>
                                        <p:cTn id="25" dur="2000" fill="hold"/>
                                        <p:tgtEl>
                                          <p:spTgt spid="60"/>
                                        </p:tgtEl>
                                        <p:attrNameLst>
                                          <p:attrName>ppt_x</p:attrName>
                                        </p:attrNameLst>
                                      </p:cBhvr>
                                      <p:tavLst>
                                        <p:tav tm="0">
                                          <p:val>
                                            <p:strVal val="0-#ppt_w/2"/>
                                          </p:val>
                                        </p:tav>
                                        <p:tav tm="100000">
                                          <p:val>
                                            <p:strVal val="#ppt_x"/>
                                          </p:val>
                                        </p:tav>
                                      </p:tavLst>
                                    </p:anim>
                                    <p:anim calcmode="lin" valueType="num">
                                      <p:cBhvr>
                                        <p:cTn id="26" dur="2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advAuto="0"/>
      <p:bldP spid="58" grpId="0" animBg="1" advAuto="0"/>
      <p:bldP spid="59" grpId="0" animBg="1" advAuto="0"/>
      <p:bldP spid="60"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a:spLocks noGrp="1"/>
          </p:cNvSpPr>
          <p:nvPr>
            <p:ph type="body" idx="1"/>
          </p:nvPr>
        </p:nvSpPr>
        <p:spPr>
          <a:xfrm>
            <a:off x="608094" y="574474"/>
            <a:ext cx="12086414" cy="6193039"/>
          </a:xfrm>
          <a:prstGeom prst="rect">
            <a:avLst/>
          </a:prstGeom>
        </p:spPr>
        <p:txBody>
          <a:bodyPr/>
          <a:lstStyle/>
          <a:p>
            <a:pPr marL="458215" lvl="0" indent="-458215" defTabSz="514095">
              <a:spcBef>
                <a:spcPts val="4000"/>
              </a:spcBef>
              <a:defRPr sz="1800">
                <a:solidFill>
                  <a:srgbClr val="000000"/>
                </a:solidFill>
              </a:defRPr>
            </a:pPr>
            <a:r>
              <a:rPr sz="4048" dirty="0">
                <a:solidFill>
                  <a:srgbClr val="535353"/>
                </a:solidFill>
              </a:rPr>
              <a:t>Enter data into Homeroom (1</a:t>
            </a:r>
            <a:r>
              <a:rPr sz="4048" baseline="29727" dirty="0">
                <a:solidFill>
                  <a:srgbClr val="535353"/>
                </a:solidFill>
              </a:rPr>
              <a:t>st</a:t>
            </a:r>
            <a:r>
              <a:rPr sz="4048" dirty="0">
                <a:solidFill>
                  <a:srgbClr val="535353"/>
                </a:solidFill>
              </a:rPr>
              <a:t> – 5</a:t>
            </a:r>
            <a:r>
              <a:rPr sz="4048" baseline="29727" dirty="0">
                <a:solidFill>
                  <a:srgbClr val="535353"/>
                </a:solidFill>
              </a:rPr>
              <a:t>th</a:t>
            </a:r>
            <a:r>
              <a:rPr sz="4048" dirty="0">
                <a:solidFill>
                  <a:srgbClr val="535353"/>
                </a:solidFill>
              </a:rPr>
              <a:t>)*</a:t>
            </a:r>
          </a:p>
          <a:p>
            <a:pPr marL="458215" lvl="0" indent="-458215" defTabSz="514095">
              <a:spcBef>
                <a:spcPts val="4000"/>
              </a:spcBef>
              <a:defRPr sz="1800">
                <a:solidFill>
                  <a:srgbClr val="000000"/>
                </a:solidFill>
              </a:defRPr>
            </a:pPr>
            <a:r>
              <a:rPr sz="4048" dirty="0">
                <a:solidFill>
                  <a:srgbClr val="535353"/>
                </a:solidFill>
              </a:rPr>
              <a:t>Access the </a:t>
            </a:r>
            <a:r>
              <a:rPr sz="4048" i="1" dirty="0">
                <a:solidFill>
                  <a:srgbClr val="535353"/>
                </a:solidFill>
              </a:rPr>
              <a:t>Planning Matrix</a:t>
            </a:r>
            <a:r>
              <a:rPr sz="4048" dirty="0">
                <a:solidFill>
                  <a:srgbClr val="535353"/>
                </a:solidFill>
              </a:rPr>
              <a:t> for the module</a:t>
            </a:r>
          </a:p>
          <a:p>
            <a:pPr marL="458215" lvl="0" indent="-458215" defTabSz="514095">
              <a:spcBef>
                <a:spcPts val="4000"/>
              </a:spcBef>
              <a:defRPr sz="1800">
                <a:solidFill>
                  <a:srgbClr val="000000"/>
                </a:solidFill>
              </a:defRPr>
            </a:pPr>
            <a:r>
              <a:rPr sz="4048" dirty="0">
                <a:solidFill>
                  <a:srgbClr val="535353"/>
                </a:solidFill>
              </a:rPr>
              <a:t>Access the BSD Assessment Packets for </a:t>
            </a:r>
            <a:r>
              <a:rPr sz="4048" dirty="0" smtClean="0">
                <a:solidFill>
                  <a:srgbClr val="535353"/>
                </a:solidFill>
              </a:rPr>
              <a:t>module</a:t>
            </a:r>
            <a:r>
              <a:rPr lang="en-US" sz="4048" dirty="0" smtClean="0">
                <a:solidFill>
                  <a:srgbClr val="535353"/>
                </a:solidFill>
              </a:rPr>
              <a:t>*</a:t>
            </a:r>
            <a:endParaRPr sz="4048" dirty="0">
              <a:solidFill>
                <a:srgbClr val="535353"/>
              </a:solidFill>
            </a:endParaRPr>
          </a:p>
          <a:p>
            <a:pPr marL="458215" lvl="0" indent="-458215" defTabSz="514095">
              <a:spcBef>
                <a:spcPts val="4000"/>
              </a:spcBef>
              <a:defRPr sz="1800">
                <a:solidFill>
                  <a:srgbClr val="000000"/>
                </a:solidFill>
              </a:defRPr>
            </a:pPr>
            <a:r>
              <a:rPr sz="4048" dirty="0">
                <a:solidFill>
                  <a:srgbClr val="535353"/>
                </a:solidFill>
              </a:rPr>
              <a:t>Access the BSD Engage NY Assessment Analysis form (or your own equivalent process)</a:t>
            </a:r>
          </a:p>
        </p:txBody>
      </p:sp>
      <p:pic>
        <p:nvPicPr>
          <p:cNvPr id="63" name="image7.png"/>
          <p:cNvPicPr/>
          <p:nvPr/>
        </p:nvPicPr>
        <p:blipFill>
          <a:blip r:embed="rId3">
            <a:extLst/>
          </a:blip>
          <a:stretch>
            <a:fillRect/>
          </a:stretch>
        </p:blipFill>
        <p:spPr>
          <a:xfrm>
            <a:off x="0" y="6397478"/>
            <a:ext cx="13004800" cy="3229543"/>
          </a:xfrm>
          <a:prstGeom prst="rect">
            <a:avLst/>
          </a:prstGeom>
          <a:ln w="12700">
            <a:miter lim="400000"/>
          </a:ln>
        </p:spPr>
      </p:pic>
      <p:sp>
        <p:nvSpPr>
          <p:cNvPr id="64" name="Shape 64"/>
          <p:cNvSpPr/>
          <p:nvPr/>
        </p:nvSpPr>
        <p:spPr>
          <a:xfrm>
            <a:off x="1058177" y="6575759"/>
            <a:ext cx="367032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FFFFFF"/>
                </a:solidFill>
              </a:defRPr>
            </a:lvl1pPr>
          </a:lstStyle>
          <a:p>
            <a:pPr lvl="0">
              <a:defRPr sz="1800">
                <a:solidFill>
                  <a:srgbClr val="000000"/>
                </a:solidFill>
              </a:defRPr>
            </a:pPr>
            <a:r>
              <a:rPr sz="3600">
                <a:solidFill>
                  <a:srgbClr val="FFFFFF"/>
                </a:solidFill>
              </a:rPr>
              <a:t>Before you start . . . </a:t>
            </a:r>
          </a:p>
        </p:txBody>
      </p:sp>
    </p:spTree>
    <p:extLst>
      <p:ext uri="{BB962C8B-B14F-4D97-AF65-F5344CB8AC3E}">
        <p14:creationId xmlns:p14="http://schemas.microsoft.com/office/powerpoint/2010/main" val="3411143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image8.png"/>
          <p:cNvPicPr/>
          <p:nvPr/>
        </p:nvPicPr>
        <p:blipFill>
          <a:blip r:embed="rId3">
            <a:extLst/>
          </a:blip>
          <a:stretch>
            <a:fillRect/>
          </a:stretch>
        </p:blipFill>
        <p:spPr>
          <a:xfrm>
            <a:off x="0" y="0"/>
            <a:ext cx="3398293" cy="4250564"/>
          </a:xfrm>
          <a:prstGeom prst="rect">
            <a:avLst/>
          </a:prstGeom>
          <a:ln w="12700">
            <a:miter lim="400000"/>
          </a:ln>
        </p:spPr>
      </p:pic>
      <p:pic>
        <p:nvPicPr>
          <p:cNvPr id="67" name="image9.png"/>
          <p:cNvPicPr/>
          <p:nvPr/>
        </p:nvPicPr>
        <p:blipFill>
          <a:blip r:embed="rId4">
            <a:extLst/>
          </a:blip>
          <a:stretch>
            <a:fillRect/>
          </a:stretch>
        </p:blipFill>
        <p:spPr>
          <a:xfrm>
            <a:off x="6765049" y="256492"/>
            <a:ext cx="3129561" cy="2022686"/>
          </a:xfrm>
          <a:prstGeom prst="rect">
            <a:avLst/>
          </a:prstGeom>
          <a:ln w="12700">
            <a:miter lim="400000"/>
          </a:ln>
        </p:spPr>
      </p:pic>
      <p:sp>
        <p:nvSpPr>
          <p:cNvPr id="68" name="Shape 68"/>
          <p:cNvSpPr/>
          <p:nvPr/>
        </p:nvSpPr>
        <p:spPr>
          <a:xfrm>
            <a:off x="4435521" y="2570207"/>
            <a:ext cx="8147716" cy="104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solidFill>
                  <a:srgbClr val="000000"/>
                </a:solidFill>
              </a:defRPr>
            </a:pPr>
            <a:r>
              <a:rPr sz="3200">
                <a:solidFill>
                  <a:srgbClr val="535353"/>
                </a:solidFill>
              </a:rPr>
              <a:t>Use </a:t>
            </a:r>
            <a:r>
              <a:rPr sz="3200" i="1">
                <a:solidFill>
                  <a:srgbClr val="535353"/>
                </a:solidFill>
              </a:rPr>
              <a:t>Assessment Widget</a:t>
            </a:r>
            <a:r>
              <a:rPr sz="3200">
                <a:solidFill>
                  <a:srgbClr val="535353"/>
                </a:solidFill>
              </a:rPr>
              <a:t> to identify student performance question by question.</a:t>
            </a:r>
          </a:p>
        </p:txBody>
      </p:sp>
      <p:pic>
        <p:nvPicPr>
          <p:cNvPr id="69" name="image10.png"/>
          <p:cNvPicPr/>
          <p:nvPr/>
        </p:nvPicPr>
        <p:blipFill>
          <a:blip r:embed="rId5">
            <a:extLst/>
          </a:blip>
          <a:stretch>
            <a:fillRect/>
          </a:stretch>
        </p:blipFill>
        <p:spPr>
          <a:xfrm rot="21384450">
            <a:off x="227123" y="5207553"/>
            <a:ext cx="13922015" cy="3633412"/>
          </a:xfrm>
          <a:prstGeom prst="rect">
            <a:avLst/>
          </a:prstGeom>
          <a:ln w="12700">
            <a:miter lim="400000"/>
          </a:ln>
        </p:spPr>
      </p:pic>
    </p:spTree>
    <p:extLst>
      <p:ext uri="{BB962C8B-B14F-4D97-AF65-F5344CB8AC3E}">
        <p14:creationId xmlns:p14="http://schemas.microsoft.com/office/powerpoint/2010/main" val="4243607685"/>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69"/>
                                        </p:tgtEl>
                                        <p:attrNameLst>
                                          <p:attrName>style.visibility</p:attrName>
                                        </p:attrNameLst>
                                      </p:cBhvr>
                                      <p:to>
                                        <p:strVal val="visible"/>
                                      </p:to>
                                    </p:set>
                                    <p:anim calcmode="lin" valueType="num">
                                      <p:cBhvr>
                                        <p:cTn id="7" dur="500" fill="hold"/>
                                        <p:tgtEl>
                                          <p:spTgt spid="69"/>
                                        </p:tgtEl>
                                        <p:attrNameLst>
                                          <p:attrName>ppt_x</p:attrName>
                                        </p:attrNameLst>
                                      </p:cBhvr>
                                      <p:tavLst>
                                        <p:tav tm="0">
                                          <p:val>
                                            <p:strVal val="#ppt_x"/>
                                          </p:val>
                                        </p:tav>
                                        <p:tav tm="100000">
                                          <p:val>
                                            <p:strVal val="#ppt_x"/>
                                          </p:val>
                                        </p:tav>
                                      </p:tavLst>
                                    </p:anim>
                                    <p:anim calcmode="lin" valueType="num">
                                      <p:cBhvr>
                                        <p:cTn id="8"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one: Examine Standards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957" y="2181151"/>
            <a:ext cx="4851400" cy="3644900"/>
          </a:xfrm>
          <a:prstGeom prst="rect">
            <a:avLst/>
          </a:prstGeom>
        </p:spPr>
      </p:pic>
      <p:sp>
        <p:nvSpPr>
          <p:cNvPr id="5" name="Multiply 4"/>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41452072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image12.png"/>
          <p:cNvPicPr/>
          <p:nvPr/>
        </p:nvPicPr>
        <p:blipFill>
          <a:blip r:embed="rId3">
            <a:extLst/>
          </a:blip>
          <a:stretch>
            <a:fillRect/>
          </a:stretch>
        </p:blipFill>
        <p:spPr>
          <a:xfrm rot="21116807">
            <a:off x="-200320" y="847646"/>
            <a:ext cx="15018626" cy="5040498"/>
          </a:xfrm>
          <a:prstGeom prst="rect">
            <a:avLst/>
          </a:prstGeom>
          <a:ln w="12700">
            <a:miter lim="400000"/>
          </a:ln>
        </p:spPr>
      </p:pic>
      <p:sp>
        <p:nvSpPr>
          <p:cNvPr id="72" name="Shape 72"/>
          <p:cNvSpPr/>
          <p:nvPr/>
        </p:nvSpPr>
        <p:spPr>
          <a:xfrm rot="21109911">
            <a:off x="-86884" y="2534872"/>
            <a:ext cx="1137943" cy="2926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rgbClr val="FF0000"/>
            </a:solidFill>
            <a:miter lim="400000"/>
          </a:ln>
        </p:spPr>
        <p:txBody>
          <a:bodyPr lIns="0" tIns="0" rIns="0" bIns="0" anchor="ctr"/>
          <a:lstStyle/>
          <a:p>
            <a:pPr lvl="0">
              <a:defRPr>
                <a:solidFill>
                  <a:srgbClr val="FFFFFF"/>
                </a:solidFill>
              </a:defRPr>
            </a:pPr>
            <a:endParaRPr/>
          </a:p>
        </p:txBody>
      </p:sp>
      <p:sp>
        <p:nvSpPr>
          <p:cNvPr id="73" name="Shape 73"/>
          <p:cNvSpPr/>
          <p:nvPr/>
        </p:nvSpPr>
        <p:spPr>
          <a:xfrm rot="21109911">
            <a:off x="189224" y="5441935"/>
            <a:ext cx="1102147" cy="14723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rgbClr val="FF0000"/>
            </a:solidFill>
            <a:miter lim="400000"/>
          </a:ln>
        </p:spPr>
        <p:txBody>
          <a:bodyPr lIns="0" tIns="0" rIns="0" bIns="0" anchor="ctr"/>
          <a:lstStyle/>
          <a:p>
            <a:pPr lvl="0">
              <a:defRPr>
                <a:solidFill>
                  <a:srgbClr val="FFFFFF"/>
                </a:solidFill>
              </a:defRPr>
            </a:pPr>
            <a:endParaRPr/>
          </a:p>
        </p:txBody>
      </p:sp>
      <p:sp>
        <p:nvSpPr>
          <p:cNvPr id="74" name="Shape 74"/>
          <p:cNvSpPr/>
          <p:nvPr/>
        </p:nvSpPr>
        <p:spPr>
          <a:xfrm>
            <a:off x="8552597" y="9081445"/>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a:t>
            </a:r>
          </a:p>
        </p:txBody>
      </p:sp>
      <p:sp>
        <p:nvSpPr>
          <p:cNvPr id="75" name="Shape 75"/>
          <p:cNvSpPr/>
          <p:nvPr/>
        </p:nvSpPr>
        <p:spPr>
          <a:xfrm>
            <a:off x="1700678" y="7183411"/>
            <a:ext cx="9603445" cy="1143001"/>
          </a:xfrm>
          <a:prstGeom prst="rect">
            <a:avLst/>
          </a:prstGeom>
          <a:gradFill>
            <a:gsLst>
              <a:gs pos="0">
                <a:srgbClr val="5C6A82"/>
              </a:gs>
              <a:gs pos="100000">
                <a:srgbClr val="BAC3D4"/>
              </a:gs>
            </a:gsLst>
            <a:lin ang="16200000"/>
          </a:gra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a:solidFill>
                  <a:srgbClr val="340053"/>
                </a:solidFill>
              </a:defRPr>
            </a:lvl1pPr>
          </a:lstStyle>
          <a:p>
            <a:pPr lvl="0">
              <a:defRPr sz="1800">
                <a:solidFill>
                  <a:srgbClr val="000000"/>
                </a:solidFill>
              </a:defRPr>
            </a:pPr>
            <a:r>
              <a:rPr sz="3600">
                <a:solidFill>
                  <a:srgbClr val="340053"/>
                </a:solidFill>
              </a:rPr>
              <a:t>Why would it be a good idea to analyze for the student who score 2 pts on the question vs 1 pt?</a:t>
            </a:r>
          </a:p>
        </p:txBody>
      </p:sp>
    </p:spTree>
    <p:extLst>
      <p:ext uri="{BB962C8B-B14F-4D97-AF65-F5344CB8AC3E}">
        <p14:creationId xmlns:p14="http://schemas.microsoft.com/office/powerpoint/2010/main" val="1105151301"/>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p:tmAbs val="0"/>
                                  </p:iterate>
                                  <p:childTnLst>
                                    <p:set>
                                      <p:cBhvr>
                                        <p:cTn id="6" fill="hold"/>
                                        <p:tgtEl>
                                          <p:spTgt spid="72"/>
                                        </p:tgtEl>
                                        <p:attrNameLst>
                                          <p:attrName>style.visibility</p:attrName>
                                        </p:attrNameLst>
                                      </p:cBhvr>
                                      <p:to>
                                        <p:strVal val="visible"/>
                                      </p:to>
                                    </p:set>
                                    <p:animEffect transition="in" filter="fade">
                                      <p:cBhvr>
                                        <p:cTn id="7" dur="20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p:tmAbs val="0"/>
                                  </p:iterate>
                                  <p:childTnLst>
                                    <p:set>
                                      <p:cBhvr>
                                        <p:cTn id="11" fill="hold"/>
                                        <p:tgtEl>
                                          <p:spTgt spid="73"/>
                                        </p:tgtEl>
                                        <p:attrNameLst>
                                          <p:attrName>style.visibility</p:attrName>
                                        </p:attrNameLst>
                                      </p:cBhvr>
                                      <p:to>
                                        <p:strVal val="visible"/>
                                      </p:to>
                                    </p:set>
                                    <p:animEffect transition="in" filter="fade">
                                      <p:cBhvr>
                                        <p:cTn id="12" dur="2000"/>
                                        <p:tgtEl>
                                          <p:spTgt spid="7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p:tmAbs val="0"/>
                                  </p:iterate>
                                  <p:childTnLst>
                                    <p:set>
                                      <p:cBhvr>
                                        <p:cTn id="16" fill="hold"/>
                                        <p:tgtEl>
                                          <p:spTgt spid="75"/>
                                        </p:tgtEl>
                                        <p:attrNameLst>
                                          <p:attrName>style.visibility</p:attrName>
                                        </p:attrNameLst>
                                      </p:cBhvr>
                                      <p:to>
                                        <p:strVal val="visible"/>
                                      </p:to>
                                    </p:set>
                                    <p:anim calcmode="lin" valueType="num">
                                      <p:cBhvr>
                                        <p:cTn id="17" dur="500" fill="hold"/>
                                        <p:tgtEl>
                                          <p:spTgt spid="75"/>
                                        </p:tgtEl>
                                        <p:attrNameLst>
                                          <p:attrName>ppt_x</p:attrName>
                                        </p:attrNameLst>
                                      </p:cBhvr>
                                      <p:tavLst>
                                        <p:tav tm="0">
                                          <p:val>
                                            <p:strVal val="#ppt_x"/>
                                          </p:val>
                                        </p:tav>
                                        <p:tav tm="100000">
                                          <p:val>
                                            <p:strVal val="#ppt_x"/>
                                          </p:val>
                                        </p:tav>
                                      </p:tavLst>
                                    </p:anim>
                                    <p:anim calcmode="lin" valueType="num">
                                      <p:cBhvr>
                                        <p:cTn id="18"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advAuto="0"/>
      <p:bldP spid="73" grpId="0" animBg="1" advAuto="0"/>
      <p:bldP spid="75" grpId="0"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a:xfrm>
            <a:off x="355600" y="254000"/>
            <a:ext cx="12293600" cy="2438400"/>
          </a:xfrm>
          <a:prstGeom prst="rect">
            <a:avLst/>
          </a:prstGeom>
        </p:spPr>
        <p:txBody>
          <a:bodyPr/>
          <a:lstStyle/>
          <a:p>
            <a:pPr lvl="0">
              <a:defRPr sz="1800" cap="none">
                <a:solidFill>
                  <a:srgbClr val="000000"/>
                </a:solidFill>
              </a:defRPr>
            </a:pPr>
            <a:r>
              <a:rPr sz="7200" cap="all">
                <a:solidFill>
                  <a:srgbClr val="535353"/>
                </a:solidFill>
              </a:rPr>
              <a:t>Activity</a:t>
            </a:r>
          </a:p>
        </p:txBody>
      </p:sp>
      <p:sp>
        <p:nvSpPr>
          <p:cNvPr id="78" name="Shape 78"/>
          <p:cNvSpPr>
            <a:spLocks noGrp="1"/>
          </p:cNvSpPr>
          <p:nvPr>
            <p:ph type="body" idx="1"/>
          </p:nvPr>
        </p:nvSpPr>
        <p:spPr>
          <a:xfrm>
            <a:off x="205473" y="2540382"/>
            <a:ext cx="12293601" cy="4706582"/>
          </a:xfrm>
          <a:prstGeom prst="rect">
            <a:avLst/>
          </a:prstGeom>
        </p:spPr>
        <p:txBody>
          <a:bodyPr/>
          <a:lstStyle/>
          <a:p>
            <a:pPr marL="395279" lvl="0" indent="-395279" defTabSz="566674">
              <a:spcBef>
                <a:spcPts val="4400"/>
              </a:spcBef>
              <a:defRPr sz="1800">
                <a:solidFill>
                  <a:srgbClr val="000000"/>
                </a:solidFill>
              </a:defRPr>
            </a:pPr>
            <a:r>
              <a:rPr sz="3492">
                <a:solidFill>
                  <a:srgbClr val="535353"/>
                </a:solidFill>
              </a:rPr>
              <a:t>Select a question from a module assessment.</a:t>
            </a:r>
            <a:br>
              <a:rPr sz="3492">
                <a:solidFill>
                  <a:srgbClr val="535353"/>
                </a:solidFill>
              </a:rPr>
            </a:br>
            <a:r>
              <a:rPr sz="1940">
                <a:solidFill>
                  <a:srgbClr val="535353"/>
                </a:solidFill>
              </a:rPr>
              <a:t>Consider which question that you predict that students may struggle covering the Big Ideas of the module lessons you studied.</a:t>
            </a:r>
          </a:p>
          <a:p>
            <a:pPr marL="395279" lvl="0" indent="-395279" defTabSz="566674">
              <a:spcBef>
                <a:spcPts val="4400"/>
              </a:spcBef>
              <a:defRPr sz="1800">
                <a:solidFill>
                  <a:srgbClr val="000000"/>
                </a:solidFill>
              </a:defRPr>
            </a:pPr>
            <a:r>
              <a:rPr sz="3492">
                <a:solidFill>
                  <a:srgbClr val="535353"/>
                </a:solidFill>
              </a:rPr>
              <a:t>Review rubric/answer key and create a hypothesis about the misunderstanding of a student who scored level 2 on the question and a hypothesis for those scoring level 1.</a:t>
            </a:r>
          </a:p>
        </p:txBody>
      </p:sp>
      <p:pic>
        <p:nvPicPr>
          <p:cNvPr id="79" name="image11.png"/>
          <p:cNvPicPr/>
          <p:nvPr/>
        </p:nvPicPr>
        <p:blipFill>
          <a:blip r:embed="rId3">
            <a:extLst/>
          </a:blip>
          <a:stretch>
            <a:fillRect/>
          </a:stretch>
        </p:blipFill>
        <p:spPr>
          <a:xfrm>
            <a:off x="2014490" y="6509983"/>
            <a:ext cx="9231819" cy="2968205"/>
          </a:xfrm>
          <a:prstGeom prst="rect">
            <a:avLst/>
          </a:prstGeom>
          <a:ln w="12700">
            <a:miter lim="400000"/>
          </a:ln>
        </p:spPr>
      </p:pic>
    </p:spTree>
    <p:extLst>
      <p:ext uri="{BB962C8B-B14F-4D97-AF65-F5344CB8AC3E}">
        <p14:creationId xmlns:p14="http://schemas.microsoft.com/office/powerpoint/2010/main" val="89235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p:cNvSpPr>
          <p:nvPr>
            <p:ph type="title"/>
          </p:nvPr>
        </p:nvSpPr>
        <p:spPr>
          <a:xfrm>
            <a:off x="355600" y="254000"/>
            <a:ext cx="12293600" cy="2438400"/>
          </a:xfrm>
          <a:prstGeom prst="rect">
            <a:avLst/>
          </a:prstGeom>
        </p:spPr>
        <p:txBody>
          <a:bodyPr/>
          <a:lstStyle/>
          <a:p>
            <a:pPr lvl="0" algn="l">
              <a:defRPr sz="1800" cap="none">
                <a:solidFill>
                  <a:srgbClr val="000000"/>
                </a:solidFill>
              </a:defRPr>
            </a:pPr>
            <a:r>
              <a:rPr sz="4800" cap="all">
                <a:solidFill>
                  <a:srgbClr val="535353"/>
                </a:solidFill>
              </a:rPr>
              <a:t>Activity: </a:t>
            </a:r>
            <a:br>
              <a:rPr sz="4800" cap="all">
                <a:solidFill>
                  <a:srgbClr val="535353"/>
                </a:solidFill>
              </a:rPr>
            </a:br>
            <a:r>
              <a:rPr sz="4800" cap="all">
                <a:solidFill>
                  <a:srgbClr val="535353"/>
                </a:solidFill>
              </a:rPr>
              <a:t>Define Action steps</a:t>
            </a:r>
          </a:p>
        </p:txBody>
      </p:sp>
      <p:sp>
        <p:nvSpPr>
          <p:cNvPr id="82" name="Shape 82"/>
          <p:cNvSpPr>
            <a:spLocks noGrp="1"/>
          </p:cNvSpPr>
          <p:nvPr>
            <p:ph type="body" idx="1"/>
          </p:nvPr>
        </p:nvSpPr>
        <p:spPr>
          <a:xfrm>
            <a:off x="464781" y="2456597"/>
            <a:ext cx="12171527" cy="2210939"/>
          </a:xfrm>
          <a:prstGeom prst="rect">
            <a:avLst/>
          </a:prstGeom>
        </p:spPr>
        <p:txBody>
          <a:bodyPr/>
          <a:lstStyle/>
          <a:p>
            <a:pPr marL="0" lvl="0" indent="0" algn="just">
              <a:buSzTx/>
              <a:buNone/>
              <a:defRPr sz="1800">
                <a:solidFill>
                  <a:srgbClr val="000000"/>
                </a:solidFill>
              </a:defRPr>
            </a:pPr>
            <a:r>
              <a:rPr sz="3200">
                <a:solidFill>
                  <a:srgbClr val="535353"/>
                </a:solidFill>
              </a:rPr>
              <a:t>Assume your previous hypothesis correct.  As a grade level team, complete the last 3 rows of the </a:t>
            </a:r>
            <a:r>
              <a:rPr sz="3200" i="1">
                <a:solidFill>
                  <a:srgbClr val="535353"/>
                </a:solidFill>
              </a:rPr>
              <a:t>Engage New York Module Assessment Analysis </a:t>
            </a:r>
            <a:r>
              <a:rPr sz="3200">
                <a:solidFill>
                  <a:srgbClr val="535353"/>
                </a:solidFill>
              </a:rPr>
              <a:t>form for your chosen question. </a:t>
            </a:r>
          </a:p>
        </p:txBody>
      </p:sp>
      <p:pic>
        <p:nvPicPr>
          <p:cNvPr id="83" name="image13.png"/>
          <p:cNvPicPr/>
          <p:nvPr/>
        </p:nvPicPr>
        <p:blipFill>
          <a:blip r:embed="rId3">
            <a:extLst/>
          </a:blip>
          <a:stretch>
            <a:fillRect/>
          </a:stretch>
        </p:blipFill>
        <p:spPr>
          <a:xfrm>
            <a:off x="3670317" y="4858477"/>
            <a:ext cx="9334483" cy="596371"/>
          </a:xfrm>
          <a:prstGeom prst="rect">
            <a:avLst/>
          </a:prstGeom>
          <a:ln w="12700">
            <a:miter lim="400000"/>
          </a:ln>
        </p:spPr>
      </p:pic>
      <p:pic>
        <p:nvPicPr>
          <p:cNvPr id="84" name="image14.png"/>
          <p:cNvPicPr/>
          <p:nvPr/>
        </p:nvPicPr>
        <p:blipFill>
          <a:blip r:embed="rId4">
            <a:extLst/>
          </a:blip>
          <a:stretch>
            <a:fillRect/>
          </a:stretch>
        </p:blipFill>
        <p:spPr>
          <a:xfrm>
            <a:off x="96292" y="5692750"/>
            <a:ext cx="12908507" cy="2953863"/>
          </a:xfrm>
          <a:prstGeom prst="rect">
            <a:avLst/>
          </a:prstGeom>
          <a:ln w="12700">
            <a:miter lim="400000"/>
          </a:ln>
        </p:spPr>
      </p:pic>
      <p:pic>
        <p:nvPicPr>
          <p:cNvPr id="85" name="image15.png"/>
          <p:cNvPicPr/>
          <p:nvPr/>
        </p:nvPicPr>
        <p:blipFill>
          <a:blip r:embed="rId5">
            <a:extLst/>
          </a:blip>
          <a:stretch>
            <a:fillRect/>
          </a:stretch>
        </p:blipFill>
        <p:spPr>
          <a:xfrm>
            <a:off x="8993875" y="120450"/>
            <a:ext cx="2755331" cy="2199672"/>
          </a:xfrm>
          <a:prstGeom prst="rect">
            <a:avLst/>
          </a:prstGeom>
          <a:ln w="12700">
            <a:miter lim="400000"/>
          </a:ln>
        </p:spPr>
      </p:pic>
    </p:spTree>
    <p:extLst>
      <p:ext uri="{BB962C8B-B14F-4D97-AF65-F5344CB8AC3E}">
        <p14:creationId xmlns:p14="http://schemas.microsoft.com/office/powerpoint/2010/main" val="13062925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image16.png"/>
          <p:cNvPicPr/>
          <p:nvPr/>
        </p:nvPicPr>
        <p:blipFill>
          <a:blip r:embed="rId3">
            <a:extLst/>
          </a:blip>
          <a:stretch>
            <a:fillRect/>
          </a:stretch>
        </p:blipFill>
        <p:spPr>
          <a:xfrm>
            <a:off x="3550291" y="1116913"/>
            <a:ext cx="8365112" cy="813464"/>
          </a:xfrm>
          <a:prstGeom prst="rect">
            <a:avLst/>
          </a:prstGeom>
          <a:ln w="12700">
            <a:miter lim="400000"/>
          </a:ln>
        </p:spPr>
      </p:pic>
      <p:pic>
        <p:nvPicPr>
          <p:cNvPr id="88" name="image17.png"/>
          <p:cNvPicPr/>
          <p:nvPr/>
        </p:nvPicPr>
        <p:blipFill>
          <a:blip r:embed="rId4">
            <a:extLst/>
          </a:blip>
          <a:stretch>
            <a:fillRect/>
          </a:stretch>
        </p:blipFill>
        <p:spPr>
          <a:xfrm rot="20314763">
            <a:off x="396727" y="464022"/>
            <a:ext cx="1998413" cy="2550569"/>
          </a:xfrm>
          <a:prstGeom prst="rect">
            <a:avLst/>
          </a:prstGeom>
          <a:ln w="12700">
            <a:miter lim="400000"/>
          </a:ln>
        </p:spPr>
      </p:pic>
      <p:pic>
        <p:nvPicPr>
          <p:cNvPr id="89" name="image18.png"/>
          <p:cNvPicPr/>
          <p:nvPr/>
        </p:nvPicPr>
        <p:blipFill>
          <a:blip r:embed="rId5">
            <a:extLst/>
          </a:blip>
          <a:stretch>
            <a:fillRect/>
          </a:stretch>
        </p:blipFill>
        <p:spPr>
          <a:xfrm>
            <a:off x="159365" y="3291423"/>
            <a:ext cx="12592051" cy="2476501"/>
          </a:xfrm>
          <a:prstGeom prst="rect">
            <a:avLst/>
          </a:prstGeom>
          <a:ln w="12700">
            <a:miter lim="400000"/>
          </a:ln>
        </p:spPr>
      </p:pic>
      <p:sp>
        <p:nvSpPr>
          <p:cNvPr id="90" name="Shape 90"/>
          <p:cNvSpPr/>
          <p:nvPr/>
        </p:nvSpPr>
        <p:spPr>
          <a:xfrm>
            <a:off x="545909" y="6150021"/>
            <a:ext cx="11818964"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solidFill>
                  <a:srgbClr val="000000"/>
                </a:solidFill>
              </a:defRPr>
            </a:pPr>
            <a:r>
              <a:rPr sz="3600">
                <a:solidFill>
                  <a:srgbClr val="535353"/>
                </a:solidFill>
              </a:rPr>
              <a:t>What are some ways to keep the focus of data meetings on the </a:t>
            </a:r>
            <a:r>
              <a:rPr sz="3600" i="1">
                <a:solidFill>
                  <a:srgbClr val="535353"/>
                </a:solidFill>
              </a:rPr>
              <a:t>Key Principles</a:t>
            </a:r>
            <a:r>
              <a:rPr sz="3600">
                <a:solidFill>
                  <a:srgbClr val="535353"/>
                </a:solidFill>
              </a:rPr>
              <a:t> listed above?</a:t>
            </a:r>
          </a:p>
        </p:txBody>
      </p:sp>
      <p:sp>
        <p:nvSpPr>
          <p:cNvPr id="91" name="Shape 91"/>
          <p:cNvSpPr/>
          <p:nvPr/>
        </p:nvSpPr>
        <p:spPr>
          <a:xfrm>
            <a:off x="8552597" y="9081445"/>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a:t>
            </a:r>
          </a:p>
        </p:txBody>
      </p:sp>
    </p:spTree>
    <p:extLst>
      <p:ext uri="{BB962C8B-B14F-4D97-AF65-F5344CB8AC3E}">
        <p14:creationId xmlns:p14="http://schemas.microsoft.com/office/powerpoint/2010/main" val="2934254258"/>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image19.png"/>
          <p:cNvPicPr/>
          <p:nvPr/>
        </p:nvPicPr>
        <p:blipFill>
          <a:blip r:embed="rId3">
            <a:extLst/>
          </a:blip>
          <a:stretch>
            <a:fillRect/>
          </a:stretch>
        </p:blipFill>
        <p:spPr>
          <a:xfrm>
            <a:off x="301639" y="0"/>
            <a:ext cx="2235538" cy="2489722"/>
          </a:xfrm>
          <a:prstGeom prst="rect">
            <a:avLst/>
          </a:prstGeom>
          <a:ln w="12700">
            <a:miter lim="400000"/>
          </a:ln>
        </p:spPr>
      </p:pic>
      <p:pic>
        <p:nvPicPr>
          <p:cNvPr id="94" name="image20.png"/>
          <p:cNvPicPr/>
          <p:nvPr/>
        </p:nvPicPr>
        <p:blipFill>
          <a:blip r:embed="rId4">
            <a:extLst/>
          </a:blip>
          <a:stretch>
            <a:fillRect/>
          </a:stretch>
        </p:blipFill>
        <p:spPr>
          <a:xfrm>
            <a:off x="3177558" y="648814"/>
            <a:ext cx="8370890" cy="817564"/>
          </a:xfrm>
          <a:prstGeom prst="rect">
            <a:avLst/>
          </a:prstGeom>
          <a:ln w="12700">
            <a:miter lim="400000"/>
          </a:ln>
        </p:spPr>
      </p:pic>
      <p:pic>
        <p:nvPicPr>
          <p:cNvPr id="95" name="image21.png"/>
          <p:cNvPicPr/>
          <p:nvPr/>
        </p:nvPicPr>
        <p:blipFill>
          <a:blip r:embed="rId5">
            <a:extLst/>
          </a:blip>
          <a:stretch>
            <a:fillRect/>
          </a:stretch>
        </p:blipFill>
        <p:spPr>
          <a:xfrm>
            <a:off x="24925" y="2585255"/>
            <a:ext cx="12601576" cy="6200776"/>
          </a:xfrm>
          <a:prstGeom prst="rect">
            <a:avLst/>
          </a:prstGeom>
          <a:ln w="12700">
            <a:miter lim="400000"/>
          </a:ln>
        </p:spPr>
      </p:pic>
      <p:sp>
        <p:nvSpPr>
          <p:cNvPr id="96" name="Shape 96"/>
          <p:cNvSpPr/>
          <p:nvPr/>
        </p:nvSpPr>
        <p:spPr>
          <a:xfrm>
            <a:off x="8552597" y="9081445"/>
            <a:ext cx="388620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defRPr>
            </a:pPr>
            <a:r>
              <a:rPr sz="1100">
                <a:solidFill>
                  <a:srgbClr val="535353"/>
                </a:solidFill>
              </a:rPr>
              <a:t>Bambrick-Santayo.  </a:t>
            </a:r>
            <a:r>
              <a:rPr sz="1100" i="1">
                <a:solidFill>
                  <a:srgbClr val="535353"/>
                </a:solidFill>
              </a:rPr>
              <a:t>Leverage Leadership: A Practical Guide to Building Exceptional Schools.</a:t>
            </a:r>
          </a:p>
        </p:txBody>
      </p:sp>
    </p:spTree>
    <p:extLst>
      <p:ext uri="{BB962C8B-B14F-4D97-AF65-F5344CB8AC3E}">
        <p14:creationId xmlns:p14="http://schemas.microsoft.com/office/powerpoint/2010/main" val="2252508485"/>
      </p:ext>
    </p:extLst>
  </p:cSld>
  <p:clrMapOvr>
    <a:masterClrMapping/>
  </p:clrMapOvr>
  <p:transition xmlns:p14="http://schemas.microsoft.com/office/powerpoint/2010/mai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 to Action</a:t>
            </a:r>
            <a:endParaRPr lang="en-US" dirty="0"/>
          </a:p>
        </p:txBody>
      </p:sp>
      <p:sp>
        <p:nvSpPr>
          <p:cNvPr id="3" name="Text Placeholder 2"/>
          <p:cNvSpPr>
            <a:spLocks noGrp="1"/>
          </p:cNvSpPr>
          <p:nvPr>
            <p:ph type="body" idx="1"/>
          </p:nvPr>
        </p:nvSpPr>
        <p:spPr/>
        <p:txBody>
          <a:bodyPr/>
          <a:lstStyle/>
          <a:p>
            <a:r>
              <a:rPr lang="en-US" dirty="0" smtClean="0"/>
              <a:t>What part of the Cycle of Teaching and Learning will you work on?</a:t>
            </a:r>
          </a:p>
          <a:p>
            <a:r>
              <a:rPr lang="en-US" dirty="0" smtClean="0"/>
              <a:t>What are your next steps?</a:t>
            </a:r>
          </a:p>
          <a:p>
            <a:r>
              <a:rPr lang="en-US" dirty="0" smtClean="0"/>
              <a:t>When will you analyze your next assessment?</a:t>
            </a:r>
            <a:endParaRPr lang="en-US" dirty="0"/>
          </a:p>
        </p:txBody>
      </p:sp>
    </p:spTree>
    <p:extLst>
      <p:ext uri="{BB962C8B-B14F-4D97-AF65-F5344CB8AC3E}">
        <p14:creationId xmlns:p14="http://schemas.microsoft.com/office/powerpoint/2010/main" val="1707823144"/>
      </p:ext>
    </p:extLst>
  </p:cSld>
  <p:clrMapOvr>
    <a:masterClrMapping/>
  </p:clrMapOvr>
  <p:transition xmlns:p14="http://schemas.microsoft.com/office/powerpoint/2010/mai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479012038"/>
              </p:ext>
            </p:extLst>
          </p:nvPr>
        </p:nvGraphicFramePr>
        <p:xfrm>
          <a:off x="0" y="283839"/>
          <a:ext cx="13004800" cy="9289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756059" y="2958140"/>
            <a:ext cx="2967364" cy="3961426"/>
          </a:xfrm>
          <a:prstGeom prst="rect">
            <a:avLst/>
          </a:prstGeom>
          <a:noFill/>
        </p:spPr>
        <p:txBody>
          <a:bodyPr wrap="square" lIns="130046" tIns="65023" rIns="130046" bIns="65023" rtlCol="0">
            <a:spAutoFit/>
          </a:bodyPr>
          <a:lstStyle/>
          <a:p>
            <a:pPr algn="ctr"/>
            <a:r>
              <a:rPr lang="en-US" sz="5000" b="1" dirty="0">
                <a:solidFill>
                  <a:schemeClr val="tx2">
                    <a:lumMod val="75000"/>
                  </a:schemeClr>
                </a:solidFill>
                <a:latin typeface="Arial Unicode MS"/>
                <a:cs typeface="Arial Unicode MS"/>
              </a:rPr>
              <a:t>Cycle </a:t>
            </a:r>
          </a:p>
          <a:p>
            <a:pPr algn="ctr"/>
            <a:r>
              <a:rPr lang="en-US" sz="5000" b="1" dirty="0">
                <a:solidFill>
                  <a:schemeClr val="tx2">
                    <a:lumMod val="75000"/>
                  </a:schemeClr>
                </a:solidFill>
                <a:latin typeface="Arial Unicode MS"/>
                <a:cs typeface="Arial Unicode MS"/>
              </a:rPr>
              <a:t>of Teaching &amp; </a:t>
            </a:r>
          </a:p>
          <a:p>
            <a:pPr algn="ctr"/>
            <a:r>
              <a:rPr lang="en-US" sz="5000" b="1" dirty="0">
                <a:solidFill>
                  <a:schemeClr val="tx2">
                    <a:lumMod val="75000"/>
                  </a:schemeClr>
                </a:solidFill>
                <a:latin typeface="Arial Unicode MS"/>
                <a:cs typeface="Arial Unicode MS"/>
              </a:rPr>
              <a:t>Learning</a:t>
            </a:r>
          </a:p>
        </p:txBody>
      </p:sp>
    </p:spTree>
    <p:extLst>
      <p:ext uri="{BB962C8B-B14F-4D97-AF65-F5344CB8AC3E}">
        <p14:creationId xmlns:p14="http://schemas.microsoft.com/office/powerpoint/2010/main" val="35683919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one: Examine Standards</a:t>
            </a:r>
            <a:endParaRPr lang="en-US" sz="5400" dirty="0"/>
          </a:p>
        </p:txBody>
      </p:sp>
      <p:sp>
        <p:nvSpPr>
          <p:cNvPr id="4" name="Text Placeholder 3"/>
          <p:cNvSpPr>
            <a:spLocks noGrp="1"/>
          </p:cNvSpPr>
          <p:nvPr>
            <p:ph type="body" idx="1"/>
          </p:nvPr>
        </p:nvSpPr>
        <p:spPr/>
        <p:txBody>
          <a:bodyPr/>
          <a:lstStyle/>
          <a:p>
            <a:pPr marL="0" indent="0">
              <a:buNone/>
            </a:pPr>
            <a:r>
              <a:rPr lang="en-US" dirty="0" smtClean="0"/>
              <a:t>What do we want our students to learn?</a:t>
            </a:r>
          </a:p>
          <a:p>
            <a:pPr marL="0" indent="0">
              <a:buNone/>
            </a:pPr>
            <a:r>
              <a:rPr lang="en-US" dirty="0" smtClean="0"/>
              <a:t>Read the Module Overview.</a:t>
            </a:r>
          </a:p>
          <a:p>
            <a:pPr marL="0" indent="0">
              <a:buNone/>
            </a:pPr>
            <a:r>
              <a:rPr lang="en-US" dirty="0" smtClean="0"/>
              <a:t>Highlight the big ideas that are taught and assessed in this module.</a:t>
            </a:r>
          </a:p>
          <a:p>
            <a:pPr marL="0" indent="0">
              <a:buNone/>
            </a:pPr>
            <a:endParaRPr lang="en-US" dirty="0"/>
          </a:p>
        </p:txBody>
      </p:sp>
      <p:pic>
        <p:nvPicPr>
          <p:cNvPr id="2" name="Picture 1" descr="Screen shot 2014-10-27 at 9.20.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1321" y="6889390"/>
            <a:ext cx="4622315" cy="2555769"/>
          </a:xfrm>
          <a:prstGeom prst="rect">
            <a:avLst/>
          </a:prstGeom>
        </p:spPr>
      </p:pic>
    </p:spTree>
    <p:extLst>
      <p:ext uri="{BB962C8B-B14F-4D97-AF65-F5344CB8AC3E}">
        <p14:creationId xmlns:p14="http://schemas.microsoft.com/office/powerpoint/2010/main" val="12781333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smtClean="0"/>
              <a:t>Step Two: analyze assessments</a:t>
            </a:r>
            <a:endParaRPr lang="en-US" sz="5400" dirty="0"/>
          </a:p>
        </p:txBody>
      </p:sp>
      <p:pic>
        <p:nvPicPr>
          <p:cNvPr id="6" name="Picture 5" descr="Screen shot 2014-10-29 at 11.56.1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377" y="2830456"/>
            <a:ext cx="12461962" cy="6623926"/>
          </a:xfrm>
          <a:prstGeom prst="rect">
            <a:avLst/>
          </a:prstGeom>
        </p:spPr>
      </p:pic>
      <p:pic>
        <p:nvPicPr>
          <p:cNvPr id="7" name="Picture 6" descr="Screen shot 2014-10-29 at 11.54.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957" y="2181151"/>
            <a:ext cx="4851400" cy="3644900"/>
          </a:xfrm>
          <a:prstGeom prst="rect">
            <a:avLst/>
          </a:prstGeom>
        </p:spPr>
      </p:pic>
      <p:pic>
        <p:nvPicPr>
          <p:cNvPr id="2" name="Picture 1" descr="Screen shot 2014-10-29 at 11.59.1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9257" y="2181151"/>
            <a:ext cx="6388100" cy="5067300"/>
          </a:xfrm>
          <a:prstGeom prst="rect">
            <a:avLst/>
          </a:prstGeom>
        </p:spPr>
      </p:pic>
      <p:sp>
        <p:nvSpPr>
          <p:cNvPr id="8" name="Multiply 7"/>
          <p:cNvSpPr/>
          <p:nvPr/>
        </p:nvSpPr>
        <p:spPr>
          <a:xfrm>
            <a:off x="3327068" y="6084896"/>
            <a:ext cx="1088457" cy="1088774"/>
          </a:xfrm>
          <a:prstGeom prst="mathMultiply">
            <a:avLst/>
          </a:prstGeom>
          <a:solidFill>
            <a:srgbClr val="FFFF00"/>
          </a:solidFill>
          <a:ln w="12700" cap="flat">
            <a:solidFill>
              <a:srgbClr val="FFFF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spTree>
    <p:extLst>
      <p:ext uri="{BB962C8B-B14F-4D97-AF65-F5344CB8AC3E}">
        <p14:creationId xmlns:p14="http://schemas.microsoft.com/office/powerpoint/2010/main" val="203105982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77500" lnSpcReduction="20000"/>
          </a:bodyPr>
          <a:lstStyle/>
          <a:p>
            <a:pPr marL="0" indent="0">
              <a:buNone/>
            </a:pPr>
            <a:r>
              <a:rPr lang="en-US" dirty="0" smtClean="0"/>
              <a:t>Features of the </a:t>
            </a:r>
            <a:r>
              <a:rPr lang="en-US" dirty="0" err="1" smtClean="0"/>
              <a:t>EngageNY</a:t>
            </a:r>
            <a:r>
              <a:rPr lang="en-US" dirty="0" smtClean="0"/>
              <a:t> Module Assessments:</a:t>
            </a:r>
          </a:p>
          <a:p>
            <a:pPr lvl="1"/>
            <a:r>
              <a:rPr lang="en-US" dirty="0" smtClean="0"/>
              <a:t>Application</a:t>
            </a:r>
          </a:p>
          <a:p>
            <a:pPr lvl="1"/>
            <a:r>
              <a:rPr lang="en-US" dirty="0" smtClean="0"/>
              <a:t>Items assess multiple standards</a:t>
            </a:r>
          </a:p>
          <a:p>
            <a:pPr lvl="1"/>
            <a:r>
              <a:rPr lang="en-US" dirty="0" smtClean="0"/>
              <a:t>Multi-part questions, connected</a:t>
            </a:r>
          </a:p>
          <a:p>
            <a:pPr lvl="1"/>
            <a:r>
              <a:rPr lang="en-US" dirty="0" smtClean="0"/>
              <a:t>Assessing standards in multiple ways</a:t>
            </a:r>
          </a:p>
          <a:p>
            <a:pPr lvl="1"/>
            <a:r>
              <a:rPr lang="en-US" dirty="0" smtClean="0"/>
              <a:t>Heavy reading with multi-step problems</a:t>
            </a:r>
          </a:p>
        </p:txBody>
      </p:sp>
      <p:grpSp>
        <p:nvGrpSpPr>
          <p:cNvPr id="4" name="Group 3"/>
          <p:cNvGrpSpPr/>
          <p:nvPr/>
        </p:nvGrpSpPr>
        <p:grpSpPr>
          <a:xfrm>
            <a:off x="8807922" y="4804322"/>
            <a:ext cx="3163338" cy="3421083"/>
            <a:chOff x="0" y="0"/>
            <a:chExt cx="4135120" cy="4563745"/>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4300" y="963295"/>
              <a:ext cx="2750820" cy="3600450"/>
            </a:xfrm>
            <a:prstGeom prst="rect">
              <a:avLst/>
            </a:prstGeom>
            <a:ln w="3175" cmpd="sng">
              <a:solidFill>
                <a:schemeClr val="tx1"/>
              </a:solidFill>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2759710" cy="3598545"/>
            </a:xfrm>
            <a:prstGeom prst="rect">
              <a:avLst/>
            </a:prstGeom>
            <a:ln w="3175" cmpd="sng">
              <a:solidFill>
                <a:schemeClr val="tx1"/>
              </a:solidFill>
            </a:ln>
          </p:spPr>
        </p:pic>
      </p:grpSp>
    </p:spTree>
    <p:extLst>
      <p:ext uri="{BB962C8B-B14F-4D97-AF65-F5344CB8AC3E}">
        <p14:creationId xmlns:p14="http://schemas.microsoft.com/office/powerpoint/2010/main" val="208993115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92500" lnSpcReduction="10000"/>
          </a:bodyPr>
          <a:lstStyle/>
          <a:p>
            <a:pPr marL="0" indent="0">
              <a:buNone/>
            </a:pPr>
            <a:r>
              <a:rPr lang="en-US" dirty="0" smtClean="0"/>
              <a:t>BSD Assessment Packets</a:t>
            </a:r>
          </a:p>
          <a:p>
            <a:pPr lvl="1"/>
            <a:r>
              <a:rPr lang="en-US" dirty="0" smtClean="0"/>
              <a:t>Delivered from Print Shop for each Module</a:t>
            </a:r>
          </a:p>
          <a:p>
            <a:pPr lvl="1"/>
            <a:r>
              <a:rPr lang="en-US" dirty="0" smtClean="0"/>
              <a:t>General information and updates</a:t>
            </a:r>
          </a:p>
          <a:p>
            <a:pPr marL="0" indent="0">
              <a:buNone/>
            </a:pPr>
            <a:r>
              <a:rPr lang="en-US" smtClean="0"/>
              <a:t>With </a:t>
            </a:r>
            <a:r>
              <a:rPr lang="en-US" dirty="0" smtClean="0"/>
              <a:t>a partner: Examine the </a:t>
            </a:r>
            <a:r>
              <a:rPr lang="en-US" dirty="0"/>
              <a:t>A</a:t>
            </a:r>
            <a:r>
              <a:rPr lang="en-US" dirty="0" smtClean="0"/>
              <a:t>ssessment </a:t>
            </a:r>
            <a:r>
              <a:rPr lang="en-US" dirty="0"/>
              <a:t>P</a:t>
            </a:r>
            <a:r>
              <a:rPr lang="en-US" dirty="0" smtClean="0"/>
              <a:t>acket. </a:t>
            </a:r>
            <a:r>
              <a:rPr lang="en-US" u="sng" dirty="0" smtClean="0"/>
              <a:t>What features &amp; information will be helpful for the Cycle of Teaching &amp; Learning practice?</a:t>
            </a:r>
            <a:endParaRPr lang="en-US" u="sng" dirty="0"/>
          </a:p>
        </p:txBody>
      </p:sp>
    </p:spTree>
    <p:extLst>
      <p:ext uri="{BB962C8B-B14F-4D97-AF65-F5344CB8AC3E}">
        <p14:creationId xmlns:p14="http://schemas.microsoft.com/office/powerpoint/2010/main" val="214632618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Analyze Assessment </a:t>
            </a:r>
            <a:endParaRPr lang="en-US" dirty="0"/>
          </a:p>
        </p:txBody>
      </p:sp>
      <p:sp>
        <p:nvSpPr>
          <p:cNvPr id="3" name="Text Placeholder 2"/>
          <p:cNvSpPr>
            <a:spLocks noGrp="1"/>
          </p:cNvSpPr>
          <p:nvPr>
            <p:ph type="body" idx="1"/>
          </p:nvPr>
        </p:nvSpPr>
        <p:spPr/>
        <p:txBody>
          <a:bodyPr>
            <a:normAutofit fontScale="92500" lnSpcReduction="20000"/>
          </a:bodyPr>
          <a:lstStyle/>
          <a:p>
            <a:pPr marL="0" indent="0">
              <a:buNone/>
            </a:pPr>
            <a:r>
              <a:rPr lang="en-US" b="1" dirty="0" smtClean="0"/>
              <a:t>Module Planning Matrix</a:t>
            </a:r>
          </a:p>
          <a:p>
            <a:r>
              <a:rPr lang="en-US" dirty="0" smtClean="0"/>
              <a:t>Read each End-of-Module assessment item.</a:t>
            </a:r>
          </a:p>
          <a:p>
            <a:pPr lvl="1"/>
            <a:r>
              <a:rPr lang="en-US" dirty="0" smtClean="0"/>
              <a:t>Note the big idea of the item.</a:t>
            </a:r>
          </a:p>
          <a:p>
            <a:r>
              <a:rPr lang="en-US" dirty="0" smtClean="0"/>
              <a:t>Read each MM assessment item.</a:t>
            </a:r>
          </a:p>
          <a:p>
            <a:pPr lvl="1"/>
            <a:r>
              <a:rPr lang="en-US" dirty="0" smtClean="0"/>
              <a:t>Note where the MM item aligns with an EOM question.</a:t>
            </a:r>
            <a:endParaRPr lang="en-US" dirty="0"/>
          </a:p>
        </p:txBody>
      </p:sp>
    </p:spTree>
    <p:extLst>
      <p:ext uri="{BB962C8B-B14F-4D97-AF65-F5344CB8AC3E}">
        <p14:creationId xmlns:p14="http://schemas.microsoft.com/office/powerpoint/2010/main" val="357299723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4-10-29 at 11.4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3409" y="2961350"/>
            <a:ext cx="10077982" cy="6448499"/>
          </a:xfrm>
          <a:prstGeom prst="rect">
            <a:avLst/>
          </a:prstGeom>
        </p:spPr>
      </p:pic>
      <p:sp>
        <p:nvSpPr>
          <p:cNvPr id="2" name="Title 1"/>
          <p:cNvSpPr>
            <a:spLocks noGrp="1"/>
          </p:cNvSpPr>
          <p:nvPr>
            <p:ph type="title"/>
          </p:nvPr>
        </p:nvSpPr>
        <p:spPr/>
        <p:txBody>
          <a:bodyPr/>
          <a:lstStyle/>
          <a:p>
            <a:r>
              <a:rPr lang="en-US" dirty="0" smtClean="0"/>
              <a:t>Step two: Analyze Assessment</a:t>
            </a:r>
            <a:endParaRPr lang="en-US" dirty="0"/>
          </a:p>
        </p:txBody>
      </p:sp>
      <p:sp>
        <p:nvSpPr>
          <p:cNvPr id="4" name="TextBox 3"/>
          <p:cNvSpPr txBox="1"/>
          <p:nvPr/>
        </p:nvSpPr>
        <p:spPr>
          <a:xfrm>
            <a:off x="1891286" y="5611843"/>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535353"/>
                </a:solidFill>
                <a:effectLst/>
                <a:uFillTx/>
                <a:latin typeface="+mn-lt"/>
                <a:ea typeface="+mn-ea"/>
                <a:cs typeface="+mn-cs"/>
                <a:sym typeface="Gill Sans Light"/>
              </a:rPr>
              <a:t>1</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5" name="TextBox 4"/>
          <p:cNvSpPr txBox="1"/>
          <p:nvPr/>
        </p:nvSpPr>
        <p:spPr>
          <a:xfrm>
            <a:off x="3047993" y="5410313"/>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6" name="TextBox 5"/>
          <p:cNvSpPr txBox="1"/>
          <p:nvPr/>
        </p:nvSpPr>
        <p:spPr>
          <a:xfrm>
            <a:off x="1918897" y="7075697"/>
            <a:ext cx="396891"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a:t>2</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7" name="TextBox 6"/>
          <p:cNvSpPr txBox="1"/>
          <p:nvPr/>
        </p:nvSpPr>
        <p:spPr>
          <a:xfrm>
            <a:off x="3047993" y="6820097"/>
            <a:ext cx="416048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dirty="0" smtClean="0"/>
              <a:t>Fluency with addition and subtraction</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Tree>
    <p:extLst>
      <p:ext uri="{BB962C8B-B14F-4D97-AF65-F5344CB8AC3E}">
        <p14:creationId xmlns:p14="http://schemas.microsoft.com/office/powerpoint/2010/main" val="330535864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2614</TotalTime>
  <Words>3419</Words>
  <Application>Microsoft Macintosh PowerPoint</Application>
  <PresentationFormat>Custom</PresentationFormat>
  <Paragraphs>276</Paragraphs>
  <Slides>36</Slides>
  <Notes>35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Showroom</vt:lpstr>
      <vt:lpstr>Module planning protocol  and  DATA ANALYSIS PROTOCOL</vt:lpstr>
      <vt:lpstr>PowerPoint Presentation</vt:lpstr>
      <vt:lpstr>Step one: Examine Standards</vt:lpstr>
      <vt:lpstr>Step one: Examine Standards</vt:lpstr>
      <vt:lpstr>Step Two: analyze assessments</vt:lpstr>
      <vt:lpstr>Step two: Analyze Assessment </vt:lpstr>
      <vt:lpstr>Step two: Analyze Assessment </vt:lpstr>
      <vt:lpstr>Step two: Analyze Assessment </vt:lpstr>
      <vt:lpstr>Step two: Analyze Assessment</vt:lpstr>
      <vt:lpstr>PowerPoint Presentation</vt:lpstr>
      <vt:lpstr>Step three: Build lessons for academic success</vt:lpstr>
      <vt:lpstr>Step three: build lessons for assessment success</vt:lpstr>
      <vt:lpstr>Step two: Analyze Assessment</vt:lpstr>
      <vt:lpstr>Step three: build lessons for assessment success</vt:lpstr>
      <vt:lpstr>Step three: build lessons for assessment success</vt:lpstr>
      <vt:lpstr>Step three: build lessons for assessment success</vt:lpstr>
      <vt:lpstr>Step four: teach lessons </vt:lpstr>
      <vt:lpstr>Topic overview</vt:lpstr>
      <vt:lpstr>Fluency</vt:lpstr>
      <vt:lpstr>Concept development</vt:lpstr>
      <vt:lpstr>Problem set</vt:lpstr>
      <vt:lpstr>debrief</vt:lpstr>
      <vt:lpstr>Exit ticket adjustments</vt:lpstr>
      <vt:lpstr>PowerPoint Presentation</vt:lpstr>
      <vt:lpstr>Keys to data-driven instruction</vt:lpstr>
      <vt:lpstr>PowerPoint Presentation</vt:lpstr>
      <vt:lpstr>PowerPoint Presentation</vt:lpstr>
      <vt:lpstr>PowerPoint Presentation</vt:lpstr>
      <vt:lpstr>PowerPoint Presentation</vt:lpstr>
      <vt:lpstr>PowerPoint Presentation</vt:lpstr>
      <vt:lpstr>Activity</vt:lpstr>
      <vt:lpstr>Activity:  Define Action steps</vt:lpstr>
      <vt:lpstr>PowerPoint Presentation</vt:lpstr>
      <vt:lpstr>PowerPoint Presentation</vt:lpstr>
      <vt:lpstr>Commit to Action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Elementary School leadership teams</dc:title>
  <cp:lastModifiedBy>bethel</cp:lastModifiedBy>
  <cp:revision>171</cp:revision>
  <cp:lastPrinted>2014-10-27T15:06:32Z</cp:lastPrinted>
  <dcterms:modified xsi:type="dcterms:W3CDTF">2015-08-10T20:53:47Z</dcterms:modified>
</cp:coreProperties>
</file>